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5" r:id="rId52"/>
  </p:sldIdLst>
  <p:sldSz cx="12192000" cy="6858000"/>
  <p:notesSz cx="7103110" cy="1023366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0A07202-7AB2-4574-982E-146DC4408796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9E9"/>
          </a:solidFill>
        </a:fill>
      </a:tcStyle>
    </a:wholeTbl>
    <a:band1H>
      <a:tcStyle>
        <a:tcBdr/>
        <a:fill>
          <a:solidFill>
            <a:srgbClr val="D1D1D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1D1D1"/>
          </a:solidFill>
        </a:fill>
      </a:tcStyle>
    </a:band1V>
    <a:band2V>
      <a:tcStyle>
        <a:tcBdr/>
      </a:tcStyle>
    </a:band2V>
    <a:lastCol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204"/>
        <p:guide pos="382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dibawu\Desktop\&#26032;&#24314;%20XLSX%20Worksheet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dibawu\Desktop\&#26032;&#24314;%20XLSX%20Workshee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ibawu\Desktop\report_templat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ibawu\Desktop\report_templat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ibawu\Desktop\report_templat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ibawu\Desktop\report_templat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4K read IOPS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'[新建 XLSX Worksheet.xlsx]Sheet1'!$A$2</c:f>
              <c:strCache>
                <c:ptCount val="1"/>
                <c:pt idx="0">
                  <c:v>fio test 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Worksheet.xlsx]Sheet1'!$B$1:$D$1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'[新建 XLSX Worksheet.xlsx]Sheet1'!$B$2:$D$2</c:f>
              <c:numCache>
                <c:formatCode>General</c:formatCode>
                <c:ptCount val="3"/>
                <c:pt idx="0">
                  <c:v>200</c:v>
                </c:pt>
                <c:pt idx="1">
                  <c:v>332</c:v>
                </c:pt>
                <c:pt idx="2">
                  <c:v>353</c:v>
                </c:pt>
              </c:numCache>
            </c:numRef>
          </c:val>
        </c:ser>
        <c:ser>
          <c:idx val="1"/>
          <c:order val="1"/>
          <c:tx>
            <c:strRef>
              <c:f>'[新建 XLSX Worksheet.xlsx]Sheet1'!$A$3</c:f>
              <c:strCache>
                <c:ptCount val="1"/>
                <c:pt idx="0">
                  <c:v>fio test 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Worksheet.xlsx]Sheet1'!$B$1:$D$1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'[新建 XLSX Worksheet.xlsx]Sheet1'!$B$3:$D$3</c:f>
              <c:numCache>
                <c:formatCode>General</c:formatCode>
                <c:ptCount val="3"/>
                <c:pt idx="0">
                  <c:v>211</c:v>
                </c:pt>
                <c:pt idx="1">
                  <c:v>319</c:v>
                </c:pt>
                <c:pt idx="2">
                  <c:v>340</c:v>
                </c:pt>
              </c:numCache>
            </c:numRef>
          </c:val>
        </c:ser>
        <c:ser>
          <c:idx val="2"/>
          <c:order val="2"/>
          <c:tx>
            <c:strRef>
              <c:f>'[新建 XLSX Worksheet.xlsx]Sheet1'!$A$4</c:f>
              <c:strCache>
                <c:ptCount val="1"/>
                <c:pt idx="0">
                  <c:v>fio test 3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Worksheet.xlsx]Sheet1'!$B$1:$D$1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'[新建 XLSX Worksheet.xlsx]Sheet1'!$B$4:$D$4</c:f>
              <c:numCache>
                <c:formatCode>General</c:formatCode>
                <c:ptCount val="3"/>
                <c:pt idx="0">
                  <c:v>211</c:v>
                </c:pt>
                <c:pt idx="1">
                  <c:v>248</c:v>
                </c:pt>
                <c:pt idx="2">
                  <c:v>354</c:v>
                </c:pt>
              </c:numCache>
            </c:numRef>
          </c:val>
        </c:ser>
        <c:ser>
          <c:idx val="3"/>
          <c:order val="3"/>
          <c:tx>
            <c:strRef>
              <c:f>'[新建 XLSX Worksheet.xlsx]Sheet1'!$A$5</c:f>
              <c:strCache>
                <c:ptCount val="1"/>
                <c:pt idx="0">
                  <c:v>pynvme test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numRef>
              <c:f>'[新建 XLSX Worksheet.xlsx]Sheet1'!$B$1:$D$1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'[新建 XLSX Worksheet.xlsx]Sheet1'!$B$5:$D$5</c:f>
              <c:numCache>
                <c:formatCode>General</c:formatCode>
                <c:ptCount val="3"/>
                <c:pt idx="0">
                  <c:v>358</c:v>
                </c:pt>
                <c:pt idx="1">
                  <c:v>359</c:v>
                </c:pt>
                <c:pt idx="2">
                  <c:v>359</c:v>
                </c:pt>
              </c:numCache>
            </c:numRef>
          </c:val>
        </c:ser>
        <c:ser>
          <c:idx val="4"/>
          <c:order val="4"/>
          <c:tx>
            <c:strRef>
              <c:f>'[新建 XLSX Worksheet.xlsx]Sheet1'!$A$6</c:f>
              <c:strCache>
                <c:ptCount val="1"/>
                <c:pt idx="0">
                  <c:v>pynvme test 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Worksheet.xlsx]Sheet1'!$B$1:$D$1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'[新建 XLSX Worksheet.xlsx]Sheet1'!$B$6:$D$6</c:f>
              <c:numCache>
                <c:formatCode>General</c:formatCode>
                <c:ptCount val="3"/>
                <c:pt idx="0">
                  <c:v>358</c:v>
                </c:pt>
                <c:pt idx="1">
                  <c:v>358</c:v>
                </c:pt>
                <c:pt idx="2">
                  <c:v>359</c:v>
                </c:pt>
              </c:numCache>
            </c:numRef>
          </c:val>
        </c:ser>
        <c:ser>
          <c:idx val="5"/>
          <c:order val="5"/>
          <c:tx>
            <c:strRef>
              <c:f>'[新建 XLSX Worksheet.xlsx]Sheet1'!$A$7</c:f>
              <c:strCache>
                <c:ptCount val="1"/>
                <c:pt idx="0">
                  <c:v>pynvme test 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Worksheet.xlsx]Sheet1'!$B$1:$D$1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cat>
          <c:val>
            <c:numRef>
              <c:f>'[新建 XLSX Worksheet.xlsx]Sheet1'!$B$7:$D$7</c:f>
              <c:numCache>
                <c:formatCode>General</c:formatCode>
                <c:ptCount val="3"/>
                <c:pt idx="0">
                  <c:v>358</c:v>
                </c:pt>
                <c:pt idx="1">
                  <c:v>356</c:v>
                </c:pt>
                <c:pt idx="2">
                  <c:v>359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5908763"/>
        <c:axId val="789318260"/>
      </c:barChart>
      <c:dateAx>
        <c:axId val="10590876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789318260"/>
        <c:crosses val="autoZero"/>
        <c:auto val="1"/>
        <c:lblAlgn val="ctr"/>
        <c:lblOffset val="100"/>
        <c:baseTimeUnit val="days"/>
      </c:dateAx>
      <c:valAx>
        <c:axId val="7893182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59087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t>latency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'[新建 XLSX Worksheet.xlsx]Sheet1'!$A$12</c:f>
              <c:strCache>
                <c:ptCount val="1"/>
                <c:pt idx="0">
                  <c:v>fio test 1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Worksheet.xlsx]Sheet1'!$B$11:$H$11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90</c:v>
                </c:pt>
                <c:pt idx="4">
                  <c:v>99</c:v>
                </c:pt>
                <c:pt idx="5">
                  <c:v>99.9</c:v>
                </c:pt>
                <c:pt idx="6">
                  <c:v>99.99</c:v>
                </c:pt>
              </c:numCache>
            </c:numRef>
          </c:cat>
          <c:val>
            <c:numRef>
              <c:f>'[新建 XLSX Worksheet.xlsx]Sheet1'!$B$12:$H$12</c:f>
              <c:numCache>
                <c:formatCode>General</c:formatCode>
                <c:ptCount val="7"/>
                <c:pt idx="0">
                  <c:v>289</c:v>
                </c:pt>
                <c:pt idx="1">
                  <c:v>297</c:v>
                </c:pt>
                <c:pt idx="2">
                  <c:v>314</c:v>
                </c:pt>
                <c:pt idx="3">
                  <c:v>322</c:v>
                </c:pt>
                <c:pt idx="4">
                  <c:v>355</c:v>
                </c:pt>
                <c:pt idx="5">
                  <c:v>494</c:v>
                </c:pt>
                <c:pt idx="6">
                  <c:v>693</c:v>
                </c:pt>
              </c:numCache>
            </c:numRef>
          </c:val>
        </c:ser>
        <c:ser>
          <c:idx val="1"/>
          <c:order val="1"/>
          <c:tx>
            <c:strRef>
              <c:f>'[新建 XLSX Worksheet.xlsx]Sheet1'!$A$13</c:f>
              <c:strCache>
                <c:ptCount val="1"/>
                <c:pt idx="0">
                  <c:v>fio test 2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Lbls>
            <c:delete val="1"/>
          </c:dLbls>
          <c:cat>
            <c:numRef>
              <c:f>'[新建 XLSX Worksheet.xlsx]Sheet1'!$B$11:$H$11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90</c:v>
                </c:pt>
                <c:pt idx="4">
                  <c:v>99</c:v>
                </c:pt>
                <c:pt idx="5">
                  <c:v>99.9</c:v>
                </c:pt>
                <c:pt idx="6">
                  <c:v>99.99</c:v>
                </c:pt>
              </c:numCache>
            </c:numRef>
          </c:cat>
          <c:val>
            <c:numRef>
              <c:f>'[新建 XLSX Worksheet.xlsx]Sheet1'!$B$13:$H$13</c:f>
              <c:numCache>
                <c:formatCode>General</c:formatCode>
                <c:ptCount val="7"/>
                <c:pt idx="0">
                  <c:v>273</c:v>
                </c:pt>
                <c:pt idx="1">
                  <c:v>277</c:v>
                </c:pt>
                <c:pt idx="2">
                  <c:v>289</c:v>
                </c:pt>
                <c:pt idx="3">
                  <c:v>318</c:v>
                </c:pt>
                <c:pt idx="4">
                  <c:v>420</c:v>
                </c:pt>
                <c:pt idx="5">
                  <c:v>553</c:v>
                </c:pt>
                <c:pt idx="6">
                  <c:v>1106</c:v>
                </c:pt>
              </c:numCache>
            </c:numRef>
          </c:val>
        </c:ser>
        <c:ser>
          <c:idx val="2"/>
          <c:order val="2"/>
          <c:tx>
            <c:strRef>
              <c:f>'[新建 XLSX Worksheet.xlsx]Sheet1'!$A$14</c:f>
              <c:strCache>
                <c:ptCount val="1"/>
                <c:pt idx="0">
                  <c:v>fio test 3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Worksheet.xlsx]Sheet1'!$B$11:$H$11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90</c:v>
                </c:pt>
                <c:pt idx="4">
                  <c:v>99</c:v>
                </c:pt>
                <c:pt idx="5">
                  <c:v>99.9</c:v>
                </c:pt>
                <c:pt idx="6">
                  <c:v>99.99</c:v>
                </c:pt>
              </c:numCache>
            </c:numRef>
          </c:cat>
          <c:val>
            <c:numRef>
              <c:f>'[新建 XLSX Worksheet.xlsx]Sheet1'!$B$14:$H$14</c:f>
              <c:numCache>
                <c:formatCode>General</c:formatCode>
                <c:ptCount val="7"/>
                <c:pt idx="0">
                  <c:v>273</c:v>
                </c:pt>
                <c:pt idx="1">
                  <c:v>277</c:v>
                </c:pt>
                <c:pt idx="2">
                  <c:v>293</c:v>
                </c:pt>
                <c:pt idx="3">
                  <c:v>318</c:v>
                </c:pt>
                <c:pt idx="4">
                  <c:v>367</c:v>
                </c:pt>
                <c:pt idx="5">
                  <c:v>644</c:v>
                </c:pt>
                <c:pt idx="6">
                  <c:v>1467</c:v>
                </c:pt>
              </c:numCache>
            </c:numRef>
          </c:val>
        </c:ser>
        <c:ser>
          <c:idx val="3"/>
          <c:order val="3"/>
          <c:tx>
            <c:strRef>
              <c:f>'[新建 XLSX Worksheet.xlsx]Sheet1'!$A$15</c:f>
              <c:strCache>
                <c:ptCount val="1"/>
                <c:pt idx="0">
                  <c:v>pynvme test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Worksheet.xlsx]Sheet1'!$B$11:$H$11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90</c:v>
                </c:pt>
                <c:pt idx="4">
                  <c:v>99</c:v>
                </c:pt>
                <c:pt idx="5">
                  <c:v>99.9</c:v>
                </c:pt>
                <c:pt idx="6">
                  <c:v>99.99</c:v>
                </c:pt>
              </c:numCache>
            </c:numRef>
          </c:cat>
          <c:val>
            <c:numRef>
              <c:f>'[新建 XLSX Worksheet.xlsx]Sheet1'!$B$15:$H$15</c:f>
              <c:numCache>
                <c:formatCode>General</c:formatCode>
                <c:ptCount val="7"/>
                <c:pt idx="0">
                  <c:v>171</c:v>
                </c:pt>
                <c:pt idx="1">
                  <c:v>173</c:v>
                </c:pt>
                <c:pt idx="2">
                  <c:v>175</c:v>
                </c:pt>
                <c:pt idx="3">
                  <c:v>185</c:v>
                </c:pt>
                <c:pt idx="4">
                  <c:v>190</c:v>
                </c:pt>
                <c:pt idx="5">
                  <c:v>246</c:v>
                </c:pt>
                <c:pt idx="6">
                  <c:v>630</c:v>
                </c:pt>
              </c:numCache>
            </c:numRef>
          </c:val>
        </c:ser>
        <c:ser>
          <c:idx val="4"/>
          <c:order val="4"/>
          <c:tx>
            <c:strRef>
              <c:f>'[新建 XLSX Worksheet.xlsx]Sheet1'!$A$16</c:f>
              <c:strCache>
                <c:ptCount val="1"/>
                <c:pt idx="0">
                  <c:v>pynvme test 2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Worksheet.xlsx]Sheet1'!$B$11:$H$11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90</c:v>
                </c:pt>
                <c:pt idx="4">
                  <c:v>99</c:v>
                </c:pt>
                <c:pt idx="5">
                  <c:v>99.9</c:v>
                </c:pt>
                <c:pt idx="6">
                  <c:v>99.99</c:v>
                </c:pt>
              </c:numCache>
            </c:numRef>
          </c:cat>
          <c:val>
            <c:numRef>
              <c:f>'[新建 XLSX Worksheet.xlsx]Sheet1'!$B$16:$H$16</c:f>
              <c:numCache>
                <c:formatCode>General</c:formatCode>
                <c:ptCount val="7"/>
                <c:pt idx="0">
                  <c:v>171</c:v>
                </c:pt>
                <c:pt idx="1">
                  <c:v>173</c:v>
                </c:pt>
                <c:pt idx="2">
                  <c:v>175</c:v>
                </c:pt>
                <c:pt idx="3">
                  <c:v>184</c:v>
                </c:pt>
                <c:pt idx="4">
                  <c:v>189</c:v>
                </c:pt>
                <c:pt idx="5">
                  <c:v>229</c:v>
                </c:pt>
                <c:pt idx="6">
                  <c:v>628</c:v>
                </c:pt>
              </c:numCache>
            </c:numRef>
          </c:val>
        </c:ser>
        <c:ser>
          <c:idx val="5"/>
          <c:order val="5"/>
          <c:tx>
            <c:strRef>
              <c:f>'[新建 XLSX Worksheet.xlsx]Sheet1'!$A$17</c:f>
              <c:strCache>
                <c:ptCount val="1"/>
                <c:pt idx="0">
                  <c:v>pynvme test 3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'[新建 XLSX Worksheet.xlsx]Sheet1'!$B$11:$H$11</c:f>
              <c:numCache>
                <c:formatCode>General</c:formatCode>
                <c:ptCount val="7"/>
                <c:pt idx="0">
                  <c:v>1</c:v>
                </c:pt>
                <c:pt idx="1">
                  <c:v>10</c:v>
                </c:pt>
                <c:pt idx="2">
                  <c:v>50</c:v>
                </c:pt>
                <c:pt idx="3">
                  <c:v>90</c:v>
                </c:pt>
                <c:pt idx="4">
                  <c:v>99</c:v>
                </c:pt>
                <c:pt idx="5">
                  <c:v>99.9</c:v>
                </c:pt>
                <c:pt idx="6">
                  <c:v>99.99</c:v>
                </c:pt>
              </c:numCache>
            </c:numRef>
          </c:cat>
          <c:val>
            <c:numRef>
              <c:f>'[新建 XLSX Worksheet.xlsx]Sheet1'!$B$17:$H$17</c:f>
              <c:numCache>
                <c:formatCode>General</c:formatCode>
                <c:ptCount val="7"/>
                <c:pt idx="0">
                  <c:v>169</c:v>
                </c:pt>
                <c:pt idx="1">
                  <c:v>172</c:v>
                </c:pt>
                <c:pt idx="2">
                  <c:v>175</c:v>
                </c:pt>
                <c:pt idx="3">
                  <c:v>185</c:v>
                </c:pt>
                <c:pt idx="4">
                  <c:v>195</c:v>
                </c:pt>
                <c:pt idx="5">
                  <c:v>235</c:v>
                </c:pt>
                <c:pt idx="6">
                  <c:v>626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600078"/>
        <c:axId val="678481373"/>
      </c:barChart>
      <c:catAx>
        <c:axId val="8560007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78481373"/>
        <c:crosses val="autoZero"/>
        <c:auto val="1"/>
        <c:lblAlgn val="ctr"/>
        <c:lblOffset val="100"/>
        <c:noMultiLvlLbl val="0"/>
      </c:catAx>
      <c:valAx>
        <c:axId val="67848137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560007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4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  <a:r>
              <a:rPr sz="1400" b="0" strike="noStrike" spc="-1">
                <a:solidFill>
                  <a:srgbClr val="595959"/>
                </a:solidFill>
                <a:latin typeface="Calibri"/>
              </a:rPr>
              <a:t>sequential write </a:t>
            </a:r>
            <a:r>
              <a:rPr lang="en-US" altLang="en-US" sz="1400" b="0" strike="noStrike" spc="-1">
                <a:solidFill>
                  <a:srgbClr val="595959"/>
                </a:solidFill>
                <a:latin typeface="Calibri"/>
              </a:rPr>
              <a:t>1st pass</a:t>
            </a:r>
            <a:r>
              <a:rPr sz="1400" b="0" strike="noStrike" spc="-1">
                <a:solidFill>
                  <a:srgbClr val="595959"/>
                </a:solidFill>
                <a:latin typeface="Calibri"/>
              </a:rPr>
              <a:t> (x: second, y: B/s)</a:t>
            </a:r>
            <a:endParaRPr sz="1400" b="0" strike="noStrike" spc="-1">
              <a:solidFill>
                <a:srgbClr val="595959"/>
              </a:solidFill>
              <a:latin typeface="Calibri"/>
            </a:endParaRPr>
          </a:p>
        </c:rich>
      </c:tx>
      <c:layout/>
      <c:overlay val="0"/>
      <c:spPr>
        <a:noFill/>
        <a:ln>
          <a:noFill/>
          <a:prstDash val="solid"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440" cap="rnd" cmpd="sng" algn="ctr">
              <a:solidFill>
                <a:srgbClr val="4F81BD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[report_template.xlsx]pynvme!$A$200:$A$300</c:f>
              <c:numCache>
                <c:formatCode>General</c:formatCode>
                <c:ptCount val="101"/>
                <c:pt idx="0">
                  <c:v>566493184</c:v>
                </c:pt>
                <c:pt idx="1">
                  <c:v>576782336</c:v>
                </c:pt>
                <c:pt idx="2">
                  <c:v>557776896</c:v>
                </c:pt>
                <c:pt idx="3">
                  <c:v>569442304</c:v>
                </c:pt>
                <c:pt idx="4">
                  <c:v>564527104</c:v>
                </c:pt>
                <c:pt idx="5">
                  <c:v>572719104</c:v>
                </c:pt>
                <c:pt idx="6">
                  <c:v>582090752</c:v>
                </c:pt>
                <c:pt idx="7">
                  <c:v>574357504</c:v>
                </c:pt>
                <c:pt idx="8">
                  <c:v>573440000</c:v>
                </c:pt>
                <c:pt idx="9">
                  <c:v>571998208</c:v>
                </c:pt>
                <c:pt idx="10">
                  <c:v>577437696</c:v>
                </c:pt>
                <c:pt idx="11">
                  <c:v>563937280</c:v>
                </c:pt>
                <c:pt idx="12">
                  <c:v>579076096</c:v>
                </c:pt>
                <c:pt idx="13">
                  <c:v>556400640</c:v>
                </c:pt>
                <c:pt idx="14">
                  <c:v>589889536</c:v>
                </c:pt>
                <c:pt idx="15">
                  <c:v>558694400</c:v>
                </c:pt>
                <c:pt idx="16">
                  <c:v>583794688</c:v>
                </c:pt>
                <c:pt idx="17">
                  <c:v>559218688</c:v>
                </c:pt>
                <c:pt idx="18">
                  <c:v>577830912</c:v>
                </c:pt>
                <c:pt idx="19">
                  <c:v>553320448</c:v>
                </c:pt>
                <c:pt idx="20">
                  <c:v>577306624</c:v>
                </c:pt>
                <c:pt idx="21">
                  <c:v>563347456</c:v>
                </c:pt>
                <c:pt idx="22">
                  <c:v>574554112</c:v>
                </c:pt>
                <c:pt idx="23">
                  <c:v>565903360</c:v>
                </c:pt>
                <c:pt idx="24">
                  <c:v>572784640</c:v>
                </c:pt>
                <c:pt idx="25">
                  <c:v>576389120</c:v>
                </c:pt>
                <c:pt idx="26">
                  <c:v>570621952</c:v>
                </c:pt>
                <c:pt idx="27">
                  <c:v>569901056</c:v>
                </c:pt>
                <c:pt idx="28">
                  <c:v>570032128</c:v>
                </c:pt>
                <c:pt idx="29">
                  <c:v>568918016</c:v>
                </c:pt>
                <c:pt idx="30">
                  <c:v>572719104</c:v>
                </c:pt>
                <c:pt idx="31">
                  <c:v>572719104</c:v>
                </c:pt>
                <c:pt idx="32">
                  <c:v>570490880</c:v>
                </c:pt>
                <c:pt idx="33">
                  <c:v>578289664</c:v>
                </c:pt>
                <c:pt idx="34">
                  <c:v>554893312</c:v>
                </c:pt>
                <c:pt idx="35">
                  <c:v>590413824</c:v>
                </c:pt>
                <c:pt idx="36">
                  <c:v>552730624</c:v>
                </c:pt>
                <c:pt idx="37">
                  <c:v>586481664</c:v>
                </c:pt>
                <c:pt idx="38">
                  <c:v>549322752</c:v>
                </c:pt>
                <c:pt idx="39">
                  <c:v>580517888</c:v>
                </c:pt>
                <c:pt idx="40">
                  <c:v>557645824</c:v>
                </c:pt>
                <c:pt idx="41">
                  <c:v>578945024</c:v>
                </c:pt>
                <c:pt idx="42">
                  <c:v>569114624</c:v>
                </c:pt>
                <c:pt idx="43">
                  <c:v>579010560</c:v>
                </c:pt>
                <c:pt idx="44">
                  <c:v>565444608</c:v>
                </c:pt>
                <c:pt idx="45">
                  <c:v>574619648</c:v>
                </c:pt>
                <c:pt idx="46">
                  <c:v>566820864</c:v>
                </c:pt>
                <c:pt idx="47">
                  <c:v>569966592</c:v>
                </c:pt>
                <c:pt idx="48">
                  <c:v>576389120</c:v>
                </c:pt>
                <c:pt idx="49">
                  <c:v>570621952</c:v>
                </c:pt>
                <c:pt idx="50">
                  <c:v>574291968</c:v>
                </c:pt>
                <c:pt idx="51">
                  <c:v>569638912</c:v>
                </c:pt>
                <c:pt idx="52">
                  <c:v>564920320</c:v>
                </c:pt>
                <c:pt idx="53">
                  <c:v>569376768</c:v>
                </c:pt>
                <c:pt idx="54">
                  <c:v>579207168</c:v>
                </c:pt>
                <c:pt idx="55">
                  <c:v>560791552</c:v>
                </c:pt>
                <c:pt idx="56">
                  <c:v>588709888</c:v>
                </c:pt>
                <c:pt idx="57">
                  <c:v>556204032</c:v>
                </c:pt>
                <c:pt idx="58">
                  <c:v>583663616</c:v>
                </c:pt>
                <c:pt idx="59">
                  <c:v>547749888</c:v>
                </c:pt>
                <c:pt idx="60">
                  <c:v>579076096</c:v>
                </c:pt>
                <c:pt idx="61">
                  <c:v>553910272</c:v>
                </c:pt>
                <c:pt idx="62">
                  <c:v>577437696</c:v>
                </c:pt>
                <c:pt idx="63">
                  <c:v>555286528</c:v>
                </c:pt>
                <c:pt idx="64">
                  <c:v>577503232</c:v>
                </c:pt>
                <c:pt idx="65">
                  <c:v>564068352</c:v>
                </c:pt>
                <c:pt idx="66">
                  <c:v>576847872</c:v>
                </c:pt>
                <c:pt idx="67">
                  <c:v>569638912</c:v>
                </c:pt>
                <c:pt idx="68">
                  <c:v>572719104</c:v>
                </c:pt>
                <c:pt idx="69">
                  <c:v>560267264</c:v>
                </c:pt>
                <c:pt idx="70">
                  <c:v>571146240</c:v>
                </c:pt>
                <c:pt idx="71">
                  <c:v>560398336</c:v>
                </c:pt>
                <c:pt idx="72">
                  <c:v>572588032</c:v>
                </c:pt>
                <c:pt idx="73">
                  <c:v>572719104</c:v>
                </c:pt>
                <c:pt idx="74">
                  <c:v>567541760</c:v>
                </c:pt>
                <c:pt idx="75">
                  <c:v>573243392</c:v>
                </c:pt>
                <c:pt idx="76">
                  <c:v>552927232</c:v>
                </c:pt>
                <c:pt idx="77">
                  <c:v>585302016</c:v>
                </c:pt>
                <c:pt idx="78">
                  <c:v>548798464</c:v>
                </c:pt>
                <c:pt idx="79">
                  <c:v>582090752</c:v>
                </c:pt>
                <c:pt idx="80">
                  <c:v>557907968</c:v>
                </c:pt>
                <c:pt idx="81">
                  <c:v>578158592</c:v>
                </c:pt>
                <c:pt idx="82">
                  <c:v>552075264</c:v>
                </c:pt>
                <c:pt idx="83">
                  <c:v>578420736</c:v>
                </c:pt>
                <c:pt idx="84">
                  <c:v>564330496</c:v>
                </c:pt>
                <c:pt idx="85">
                  <c:v>574554112</c:v>
                </c:pt>
                <c:pt idx="86">
                  <c:v>556859392</c:v>
                </c:pt>
                <c:pt idx="87">
                  <c:v>569573376</c:v>
                </c:pt>
                <c:pt idx="88">
                  <c:v>569638912</c:v>
                </c:pt>
                <c:pt idx="89">
                  <c:v>571670528</c:v>
                </c:pt>
                <c:pt idx="90">
                  <c:v>564396032</c:v>
                </c:pt>
                <c:pt idx="91">
                  <c:v>574291968</c:v>
                </c:pt>
                <c:pt idx="92">
                  <c:v>576454656</c:v>
                </c:pt>
                <c:pt idx="93">
                  <c:v>575275008</c:v>
                </c:pt>
                <c:pt idx="94">
                  <c:v>563347456</c:v>
                </c:pt>
                <c:pt idx="95">
                  <c:v>544669696</c:v>
                </c:pt>
                <c:pt idx="96">
                  <c:v>588316672</c:v>
                </c:pt>
                <c:pt idx="97">
                  <c:v>555483136</c:v>
                </c:pt>
                <c:pt idx="98">
                  <c:v>580059136</c:v>
                </c:pt>
                <c:pt idx="99">
                  <c:v>554565632</c:v>
                </c:pt>
                <c:pt idx="100">
                  <c:v>579272704</c:v>
                </c:pt>
              </c:numCache>
            </c:numRef>
          </c:val>
          <c:smooth val="0"/>
        </c:ser>
        <c:ser>
          <c:idx val="1"/>
          <c:order val="1"/>
          <c:spPr>
            <a:ln w="28440" cap="rnd" cmpd="sng" algn="ctr">
              <a:solidFill>
                <a:srgbClr val="C0504D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[report_template.xlsx]pynvme!$B$200:$B$300</c:f>
              <c:numCache>
                <c:formatCode>General</c:formatCode>
                <c:ptCount val="101"/>
                <c:pt idx="0">
                  <c:v>1964965888</c:v>
                </c:pt>
                <c:pt idx="1">
                  <c:v>1961623552</c:v>
                </c:pt>
                <c:pt idx="2">
                  <c:v>1970995200</c:v>
                </c:pt>
                <c:pt idx="3">
                  <c:v>1957167104</c:v>
                </c:pt>
                <c:pt idx="4">
                  <c:v>1964834816</c:v>
                </c:pt>
                <c:pt idx="5">
                  <c:v>1961754624</c:v>
                </c:pt>
                <c:pt idx="6">
                  <c:v>1974337536</c:v>
                </c:pt>
                <c:pt idx="7">
                  <c:v>1980301312</c:v>
                </c:pt>
                <c:pt idx="8">
                  <c:v>1961754624</c:v>
                </c:pt>
                <c:pt idx="9">
                  <c:v>1962868736</c:v>
                </c:pt>
                <c:pt idx="10">
                  <c:v>1957101568</c:v>
                </c:pt>
                <c:pt idx="11">
                  <c:v>1963786240</c:v>
                </c:pt>
                <c:pt idx="12">
                  <c:v>1964048384</c:v>
                </c:pt>
                <c:pt idx="13">
                  <c:v>1956708352</c:v>
                </c:pt>
                <c:pt idx="14">
                  <c:v>1982005248</c:v>
                </c:pt>
                <c:pt idx="15">
                  <c:v>1958215680</c:v>
                </c:pt>
                <c:pt idx="16">
                  <c:v>1962868736</c:v>
                </c:pt>
                <c:pt idx="17">
                  <c:v>1967718400</c:v>
                </c:pt>
                <c:pt idx="18">
                  <c:v>1971519488</c:v>
                </c:pt>
                <c:pt idx="19">
                  <c:v>1966080000</c:v>
                </c:pt>
                <c:pt idx="20">
                  <c:v>1966735360</c:v>
                </c:pt>
                <c:pt idx="21">
                  <c:v>1973616640</c:v>
                </c:pt>
                <c:pt idx="22">
                  <c:v>1954676736</c:v>
                </c:pt>
                <c:pt idx="23">
                  <c:v>1974403072</c:v>
                </c:pt>
                <c:pt idx="24">
                  <c:v>1965752320</c:v>
                </c:pt>
                <c:pt idx="25">
                  <c:v>1969487872</c:v>
                </c:pt>
                <c:pt idx="26">
                  <c:v>1964703744</c:v>
                </c:pt>
                <c:pt idx="27">
                  <c:v>1965555712</c:v>
                </c:pt>
                <c:pt idx="28">
                  <c:v>1959264256</c:v>
                </c:pt>
                <c:pt idx="29">
                  <c:v>1968898048</c:v>
                </c:pt>
                <c:pt idx="30">
                  <c:v>1975451648</c:v>
                </c:pt>
                <c:pt idx="31">
                  <c:v>1972240384</c:v>
                </c:pt>
                <c:pt idx="32">
                  <c:v>1968242688</c:v>
                </c:pt>
                <c:pt idx="33">
                  <c:v>1970864128</c:v>
                </c:pt>
                <c:pt idx="34">
                  <c:v>1963589632</c:v>
                </c:pt>
                <c:pt idx="35">
                  <c:v>1965096960</c:v>
                </c:pt>
                <c:pt idx="36">
                  <c:v>1975582720</c:v>
                </c:pt>
                <c:pt idx="37">
                  <c:v>1970733056</c:v>
                </c:pt>
                <c:pt idx="38">
                  <c:v>1957232640</c:v>
                </c:pt>
                <c:pt idx="39">
                  <c:v>1965228032</c:v>
                </c:pt>
                <c:pt idx="40">
                  <c:v>1967849472</c:v>
                </c:pt>
                <c:pt idx="41">
                  <c:v>1974272000</c:v>
                </c:pt>
                <c:pt idx="42">
                  <c:v>1967259648</c:v>
                </c:pt>
                <c:pt idx="43">
                  <c:v>1971257344</c:v>
                </c:pt>
                <c:pt idx="44">
                  <c:v>1967325184</c:v>
                </c:pt>
                <c:pt idx="45">
                  <c:v>1966735360</c:v>
                </c:pt>
                <c:pt idx="46">
                  <c:v>1960050688</c:v>
                </c:pt>
                <c:pt idx="47">
                  <c:v>1963458560</c:v>
                </c:pt>
                <c:pt idx="48">
                  <c:v>1966931968</c:v>
                </c:pt>
                <c:pt idx="49">
                  <c:v>1972633600</c:v>
                </c:pt>
                <c:pt idx="50">
                  <c:v>1971519488</c:v>
                </c:pt>
                <c:pt idx="51">
                  <c:v>1963917312</c:v>
                </c:pt>
                <c:pt idx="52">
                  <c:v>1963261952</c:v>
                </c:pt>
                <c:pt idx="53">
                  <c:v>1968766976</c:v>
                </c:pt>
                <c:pt idx="54">
                  <c:v>1964769280</c:v>
                </c:pt>
                <c:pt idx="55">
                  <c:v>1957363712</c:v>
                </c:pt>
                <c:pt idx="56">
                  <c:v>1967456256</c:v>
                </c:pt>
                <c:pt idx="57">
                  <c:v>1966866432</c:v>
                </c:pt>
                <c:pt idx="58">
                  <c:v>1978728448</c:v>
                </c:pt>
                <c:pt idx="59">
                  <c:v>1966800896</c:v>
                </c:pt>
                <c:pt idx="60">
                  <c:v>1959591936</c:v>
                </c:pt>
                <c:pt idx="61">
                  <c:v>1962278912</c:v>
                </c:pt>
                <c:pt idx="62">
                  <c:v>1954938880</c:v>
                </c:pt>
                <c:pt idx="63">
                  <c:v>1958281216</c:v>
                </c:pt>
                <c:pt idx="64">
                  <c:v>1955790848</c:v>
                </c:pt>
                <c:pt idx="65">
                  <c:v>1964310528</c:v>
                </c:pt>
                <c:pt idx="66">
                  <c:v>1978335232</c:v>
                </c:pt>
                <c:pt idx="67">
                  <c:v>1957625856</c:v>
                </c:pt>
                <c:pt idx="68">
                  <c:v>1968242688</c:v>
                </c:pt>
                <c:pt idx="69">
                  <c:v>1965162496</c:v>
                </c:pt>
                <c:pt idx="70">
                  <c:v>1963261952</c:v>
                </c:pt>
                <c:pt idx="71">
                  <c:v>1966538752</c:v>
                </c:pt>
                <c:pt idx="72">
                  <c:v>1961623552</c:v>
                </c:pt>
                <c:pt idx="73">
                  <c:v>1966473216</c:v>
                </c:pt>
                <c:pt idx="74">
                  <c:v>1971585024</c:v>
                </c:pt>
                <c:pt idx="75">
                  <c:v>1961754624</c:v>
                </c:pt>
                <c:pt idx="76">
                  <c:v>1967849472</c:v>
                </c:pt>
                <c:pt idx="77">
                  <c:v>1972895744</c:v>
                </c:pt>
                <c:pt idx="78">
                  <c:v>1967718400</c:v>
                </c:pt>
                <c:pt idx="79">
                  <c:v>1969291264</c:v>
                </c:pt>
                <c:pt idx="80">
                  <c:v>1964965888</c:v>
                </c:pt>
                <c:pt idx="81">
                  <c:v>1961623552</c:v>
                </c:pt>
                <c:pt idx="82">
                  <c:v>1955659776</c:v>
                </c:pt>
                <c:pt idx="83">
                  <c:v>1977352192</c:v>
                </c:pt>
                <c:pt idx="84">
                  <c:v>1952776192</c:v>
                </c:pt>
                <c:pt idx="85">
                  <c:v>1975255040</c:v>
                </c:pt>
                <c:pt idx="86">
                  <c:v>1971781632</c:v>
                </c:pt>
                <c:pt idx="87">
                  <c:v>1964441600</c:v>
                </c:pt>
                <c:pt idx="88">
                  <c:v>1967259648</c:v>
                </c:pt>
                <c:pt idx="89">
                  <c:v>1966014464</c:v>
                </c:pt>
                <c:pt idx="90">
                  <c:v>1961820160</c:v>
                </c:pt>
                <c:pt idx="91">
                  <c:v>1971322880</c:v>
                </c:pt>
                <c:pt idx="92">
                  <c:v>1977614336</c:v>
                </c:pt>
                <c:pt idx="93">
                  <c:v>1968832512</c:v>
                </c:pt>
                <c:pt idx="94">
                  <c:v>1962016768</c:v>
                </c:pt>
                <c:pt idx="95">
                  <c:v>1974730752</c:v>
                </c:pt>
                <c:pt idx="96">
                  <c:v>1964834816</c:v>
                </c:pt>
                <c:pt idx="97">
                  <c:v>1973682176</c:v>
                </c:pt>
                <c:pt idx="98">
                  <c:v>1967325184</c:v>
                </c:pt>
                <c:pt idx="99">
                  <c:v>1953169408</c:v>
                </c:pt>
                <c:pt idx="100">
                  <c:v>1974075392</c:v>
                </c:pt>
              </c:numCache>
            </c:numRef>
          </c:val>
          <c:smooth val="0"/>
        </c:ser>
        <c:ser>
          <c:idx val="2"/>
          <c:order val="2"/>
          <c:spPr>
            <a:ln w="28440" cap="rnd" cmpd="sng" algn="ctr">
              <a:solidFill>
                <a:srgbClr val="9BBB59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[report_template.xlsx]pynvme!$C$200:$C$300</c:f>
              <c:numCache>
                <c:formatCode>General</c:formatCode>
                <c:ptCount val="101"/>
                <c:pt idx="0">
                  <c:v>640155648</c:v>
                </c:pt>
                <c:pt idx="1">
                  <c:v>652738560</c:v>
                </c:pt>
                <c:pt idx="2">
                  <c:v>657457152</c:v>
                </c:pt>
                <c:pt idx="3">
                  <c:v>642252800</c:v>
                </c:pt>
                <c:pt idx="4">
                  <c:v>656932864</c:v>
                </c:pt>
                <c:pt idx="5">
                  <c:v>655360000</c:v>
                </c:pt>
                <c:pt idx="6">
                  <c:v>645464064</c:v>
                </c:pt>
                <c:pt idx="7">
                  <c:v>643301376</c:v>
                </c:pt>
                <c:pt idx="8">
                  <c:v>654311424</c:v>
                </c:pt>
                <c:pt idx="9">
                  <c:v>619708416</c:v>
                </c:pt>
                <c:pt idx="10">
                  <c:v>642514944</c:v>
                </c:pt>
                <c:pt idx="11">
                  <c:v>640942080</c:v>
                </c:pt>
                <c:pt idx="12">
                  <c:v>663748608</c:v>
                </c:pt>
                <c:pt idx="13">
                  <c:v>656998400</c:v>
                </c:pt>
                <c:pt idx="14">
                  <c:v>642187264</c:v>
                </c:pt>
                <c:pt idx="15">
                  <c:v>648019968</c:v>
                </c:pt>
                <c:pt idx="16">
                  <c:v>654311424</c:v>
                </c:pt>
                <c:pt idx="17">
                  <c:v>642908160</c:v>
                </c:pt>
                <c:pt idx="18">
                  <c:v>633995264</c:v>
                </c:pt>
                <c:pt idx="19">
                  <c:v>651427840</c:v>
                </c:pt>
                <c:pt idx="20">
                  <c:v>658243584</c:v>
                </c:pt>
                <c:pt idx="21">
                  <c:v>640155648</c:v>
                </c:pt>
                <c:pt idx="22">
                  <c:v>620494848</c:v>
                </c:pt>
                <c:pt idx="23">
                  <c:v>622854144</c:v>
                </c:pt>
                <c:pt idx="24">
                  <c:v>660602880</c:v>
                </c:pt>
                <c:pt idx="25">
                  <c:v>646447104</c:v>
                </c:pt>
                <c:pt idx="26">
                  <c:v>655884288</c:v>
                </c:pt>
                <c:pt idx="27">
                  <c:v>670040064</c:v>
                </c:pt>
                <c:pt idx="28">
                  <c:v>651165696</c:v>
                </c:pt>
                <c:pt idx="29">
                  <c:v>633864192</c:v>
                </c:pt>
                <c:pt idx="30">
                  <c:v>641859584</c:v>
                </c:pt>
                <c:pt idx="31">
                  <c:v>643104768</c:v>
                </c:pt>
                <c:pt idx="32">
                  <c:v>639631360</c:v>
                </c:pt>
                <c:pt idx="33">
                  <c:v>633077760</c:v>
                </c:pt>
                <c:pt idx="34">
                  <c:v>654311424</c:v>
                </c:pt>
                <c:pt idx="35">
                  <c:v>629932032</c:v>
                </c:pt>
                <c:pt idx="36">
                  <c:v>609484800</c:v>
                </c:pt>
                <c:pt idx="37">
                  <c:v>637009920</c:v>
                </c:pt>
                <c:pt idx="38">
                  <c:v>666894336</c:v>
                </c:pt>
                <c:pt idx="39">
                  <c:v>663748608</c:v>
                </c:pt>
                <c:pt idx="40">
                  <c:v>648806400</c:v>
                </c:pt>
                <c:pt idx="41">
                  <c:v>649003008</c:v>
                </c:pt>
                <c:pt idx="42">
                  <c:v>654245888</c:v>
                </c:pt>
                <c:pt idx="43">
                  <c:v>653524992</c:v>
                </c:pt>
                <c:pt idx="44">
                  <c:v>642973696</c:v>
                </c:pt>
                <c:pt idx="45">
                  <c:v>661716992</c:v>
                </c:pt>
                <c:pt idx="46">
                  <c:v>665387008</c:v>
                </c:pt>
                <c:pt idx="47">
                  <c:v>630652928</c:v>
                </c:pt>
                <c:pt idx="48">
                  <c:v>609484800</c:v>
                </c:pt>
                <c:pt idx="49">
                  <c:v>659947520</c:v>
                </c:pt>
                <c:pt idx="50">
                  <c:v>663879680</c:v>
                </c:pt>
                <c:pt idx="51">
                  <c:v>637337600</c:v>
                </c:pt>
                <c:pt idx="52">
                  <c:v>636485632</c:v>
                </c:pt>
                <c:pt idx="53">
                  <c:v>651558912</c:v>
                </c:pt>
                <c:pt idx="54">
                  <c:v>639107072</c:v>
                </c:pt>
                <c:pt idx="55">
                  <c:v>636223488</c:v>
                </c:pt>
                <c:pt idx="56">
                  <c:v>639434752</c:v>
                </c:pt>
                <c:pt idx="57">
                  <c:v>641466368</c:v>
                </c:pt>
                <c:pt idx="58">
                  <c:v>642121728</c:v>
                </c:pt>
                <c:pt idx="59">
                  <c:v>644087808</c:v>
                </c:pt>
                <c:pt idx="60">
                  <c:v>640942080</c:v>
                </c:pt>
                <c:pt idx="61">
                  <c:v>636223488</c:v>
                </c:pt>
                <c:pt idx="62">
                  <c:v>651165696</c:v>
                </c:pt>
                <c:pt idx="63">
                  <c:v>655556608</c:v>
                </c:pt>
                <c:pt idx="64">
                  <c:v>673382400</c:v>
                </c:pt>
                <c:pt idx="65">
                  <c:v>658374656</c:v>
                </c:pt>
                <c:pt idx="66">
                  <c:v>629276672</c:v>
                </c:pt>
                <c:pt idx="67">
                  <c:v>639959040</c:v>
                </c:pt>
                <c:pt idx="68">
                  <c:v>654966784</c:v>
                </c:pt>
                <c:pt idx="69">
                  <c:v>638189568</c:v>
                </c:pt>
                <c:pt idx="70">
                  <c:v>633012224</c:v>
                </c:pt>
                <c:pt idx="71">
                  <c:v>651231232</c:v>
                </c:pt>
                <c:pt idx="72">
                  <c:v>643825664</c:v>
                </c:pt>
                <c:pt idx="73">
                  <c:v>614465536</c:v>
                </c:pt>
                <c:pt idx="74">
                  <c:v>612433920</c:v>
                </c:pt>
                <c:pt idx="75">
                  <c:v>646053888</c:v>
                </c:pt>
                <c:pt idx="76">
                  <c:v>651165696</c:v>
                </c:pt>
                <c:pt idx="77">
                  <c:v>638386176</c:v>
                </c:pt>
                <c:pt idx="78">
                  <c:v>640417792</c:v>
                </c:pt>
                <c:pt idx="79">
                  <c:v>661127168</c:v>
                </c:pt>
                <c:pt idx="80">
                  <c:v>649854976</c:v>
                </c:pt>
                <c:pt idx="81">
                  <c:v>626655232</c:v>
                </c:pt>
                <c:pt idx="82">
                  <c:v>651427840</c:v>
                </c:pt>
                <c:pt idx="83">
                  <c:v>662175744</c:v>
                </c:pt>
                <c:pt idx="84">
                  <c:v>630128640</c:v>
                </c:pt>
                <c:pt idx="85">
                  <c:v>629800960</c:v>
                </c:pt>
                <c:pt idx="86">
                  <c:v>622854144</c:v>
                </c:pt>
                <c:pt idx="87">
                  <c:v>651427840</c:v>
                </c:pt>
                <c:pt idx="88">
                  <c:v>628883456</c:v>
                </c:pt>
                <c:pt idx="89">
                  <c:v>635437056</c:v>
                </c:pt>
                <c:pt idx="90">
                  <c:v>652738560</c:v>
                </c:pt>
                <c:pt idx="91">
                  <c:v>644874240</c:v>
                </c:pt>
                <c:pt idx="92">
                  <c:v>629145600</c:v>
                </c:pt>
                <c:pt idx="93">
                  <c:v>644874240</c:v>
                </c:pt>
                <c:pt idx="94">
                  <c:v>644612096</c:v>
                </c:pt>
                <c:pt idx="95">
                  <c:v>635830272</c:v>
                </c:pt>
                <c:pt idx="96">
                  <c:v>631963648</c:v>
                </c:pt>
                <c:pt idx="97">
                  <c:v>663027712</c:v>
                </c:pt>
                <c:pt idx="98">
                  <c:v>669515776</c:v>
                </c:pt>
                <c:pt idx="99">
                  <c:v>623706112</c:v>
                </c:pt>
                <c:pt idx="100">
                  <c:v>611844096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noFill/>
              <a:prstDash val="solid"/>
              <a:round/>
            </a:ln>
          </c:spPr>
        </c:hiLowLines>
        <c:marker val="0"/>
        <c:smooth val="0"/>
        <c:axId val="55677338"/>
        <c:axId val="35231233"/>
      </c:lineChart>
      <c:catAx>
        <c:axId val="5567733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 cap="flat" cmpd="sng" algn="ctr">
            <a:solidFill>
              <a:srgbClr val="D9D9D9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35231233"/>
        <c:crosses val="autoZero"/>
        <c:auto val="1"/>
        <c:lblAlgn val="ctr"/>
        <c:lblOffset val="100"/>
        <c:noMultiLvlLbl val="0"/>
      </c:catAx>
      <c:valAx>
        <c:axId val="35231233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5567733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4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  <a:r>
              <a:rPr sz="1400" b="0" strike="noStrike" spc="-1">
                <a:solidFill>
                  <a:srgbClr val="595959"/>
                </a:solidFill>
                <a:latin typeface="Calibri"/>
              </a:rPr>
              <a:t>sequential write 3rd </a:t>
            </a:r>
            <a:r>
              <a:rPr lang="en-US" altLang="en-US" sz="1400" b="0" strike="noStrike" spc="-1">
                <a:solidFill>
                  <a:srgbClr val="595959"/>
                </a:solidFill>
                <a:latin typeface="Calibri"/>
              </a:rPr>
              <a:t>pass </a:t>
            </a:r>
            <a:r>
              <a:rPr sz="1400" b="0" strike="noStrike" spc="-1">
                <a:solidFill>
                  <a:srgbClr val="595959"/>
                </a:solidFill>
                <a:latin typeface="Calibri"/>
              </a:rPr>
              <a:t>(x: second, y: B/s)</a:t>
            </a:r>
            <a:endParaRPr sz="1400" b="0" strike="noStrike" spc="-1">
              <a:solidFill>
                <a:srgbClr val="595959"/>
              </a:solidFill>
              <a:latin typeface="Calibri"/>
            </a:endParaRPr>
          </a:p>
        </c:rich>
      </c:tx>
      <c:layout/>
      <c:overlay val="0"/>
      <c:spPr>
        <a:noFill/>
        <a:ln>
          <a:noFill/>
          <a:prstDash val="solid"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440" cap="rnd" cmpd="sng" algn="ctr">
              <a:solidFill>
                <a:srgbClr val="4F81BD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[report_template.xlsx]pynvme!$A$2212:$A$2411</c:f>
              <c:numCache>
                <c:formatCode>General</c:formatCode>
                <c:ptCount val="200"/>
                <c:pt idx="0">
                  <c:v>583335936</c:v>
                </c:pt>
                <c:pt idx="1">
                  <c:v>564723712</c:v>
                </c:pt>
                <c:pt idx="2">
                  <c:v>601358336</c:v>
                </c:pt>
                <c:pt idx="3">
                  <c:v>567541760</c:v>
                </c:pt>
                <c:pt idx="4">
                  <c:v>608763904</c:v>
                </c:pt>
                <c:pt idx="5">
                  <c:v>574619648</c:v>
                </c:pt>
                <c:pt idx="6">
                  <c:v>610205696</c:v>
                </c:pt>
                <c:pt idx="7">
                  <c:v>575406080</c:v>
                </c:pt>
                <c:pt idx="8">
                  <c:v>607518720</c:v>
                </c:pt>
                <c:pt idx="9">
                  <c:v>568066048</c:v>
                </c:pt>
                <c:pt idx="10">
                  <c:v>597360640</c:v>
                </c:pt>
                <c:pt idx="11">
                  <c:v>552337408</c:v>
                </c:pt>
                <c:pt idx="12">
                  <c:v>50397184</c:v>
                </c:pt>
                <c:pt idx="13">
                  <c:v>29622272</c:v>
                </c:pt>
                <c:pt idx="14">
                  <c:v>29097984</c:v>
                </c:pt>
                <c:pt idx="15">
                  <c:v>594411520</c:v>
                </c:pt>
                <c:pt idx="16">
                  <c:v>586940416</c:v>
                </c:pt>
                <c:pt idx="17">
                  <c:v>623247360</c:v>
                </c:pt>
                <c:pt idx="18">
                  <c:v>569573376</c:v>
                </c:pt>
                <c:pt idx="19">
                  <c:v>610205696</c:v>
                </c:pt>
                <c:pt idx="20">
                  <c:v>572719104</c:v>
                </c:pt>
                <c:pt idx="21">
                  <c:v>608501760</c:v>
                </c:pt>
                <c:pt idx="22">
                  <c:v>573767680</c:v>
                </c:pt>
                <c:pt idx="23">
                  <c:v>603062272</c:v>
                </c:pt>
                <c:pt idx="24">
                  <c:v>564920320</c:v>
                </c:pt>
                <c:pt idx="25">
                  <c:v>578945024</c:v>
                </c:pt>
                <c:pt idx="26">
                  <c:v>29687808</c:v>
                </c:pt>
                <c:pt idx="27">
                  <c:v>28049408</c:v>
                </c:pt>
                <c:pt idx="28">
                  <c:v>44236800</c:v>
                </c:pt>
                <c:pt idx="29">
                  <c:v>576913408</c:v>
                </c:pt>
                <c:pt idx="30">
                  <c:v>618135552</c:v>
                </c:pt>
                <c:pt idx="31">
                  <c:v>571015168</c:v>
                </c:pt>
                <c:pt idx="32">
                  <c:v>593690624</c:v>
                </c:pt>
                <c:pt idx="33">
                  <c:v>563871744</c:v>
                </c:pt>
                <c:pt idx="34">
                  <c:v>599654400</c:v>
                </c:pt>
                <c:pt idx="35">
                  <c:v>568000512</c:v>
                </c:pt>
                <c:pt idx="36">
                  <c:v>593035264</c:v>
                </c:pt>
                <c:pt idx="37">
                  <c:v>579469312</c:v>
                </c:pt>
                <c:pt idx="38">
                  <c:v>587923456</c:v>
                </c:pt>
                <c:pt idx="39">
                  <c:v>566427648</c:v>
                </c:pt>
                <c:pt idx="40">
                  <c:v>598212608</c:v>
                </c:pt>
                <c:pt idx="41">
                  <c:v>581566464</c:v>
                </c:pt>
                <c:pt idx="42">
                  <c:v>591462400</c:v>
                </c:pt>
                <c:pt idx="43">
                  <c:v>502530048</c:v>
                </c:pt>
                <c:pt idx="44">
                  <c:v>28049408</c:v>
                </c:pt>
                <c:pt idx="45">
                  <c:v>29687808</c:v>
                </c:pt>
                <c:pt idx="46">
                  <c:v>29622272</c:v>
                </c:pt>
                <c:pt idx="47">
                  <c:v>84279296</c:v>
                </c:pt>
                <c:pt idx="48">
                  <c:v>614858752</c:v>
                </c:pt>
                <c:pt idx="49">
                  <c:v>583663616</c:v>
                </c:pt>
                <c:pt idx="50">
                  <c:v>614924288</c:v>
                </c:pt>
                <c:pt idx="51">
                  <c:v>577044480</c:v>
                </c:pt>
                <c:pt idx="52">
                  <c:v>596443136</c:v>
                </c:pt>
                <c:pt idx="53">
                  <c:v>569180160</c:v>
                </c:pt>
                <c:pt idx="54">
                  <c:v>598605824</c:v>
                </c:pt>
                <c:pt idx="55">
                  <c:v>573833216</c:v>
                </c:pt>
                <c:pt idx="56">
                  <c:v>596508672</c:v>
                </c:pt>
                <c:pt idx="57">
                  <c:v>577044480</c:v>
                </c:pt>
                <c:pt idx="58">
                  <c:v>593100800</c:v>
                </c:pt>
                <c:pt idx="59">
                  <c:v>584777728</c:v>
                </c:pt>
                <c:pt idx="60">
                  <c:v>580911104</c:v>
                </c:pt>
                <c:pt idx="61">
                  <c:v>576323584</c:v>
                </c:pt>
                <c:pt idx="62">
                  <c:v>589365248</c:v>
                </c:pt>
                <c:pt idx="63">
                  <c:v>577437696</c:v>
                </c:pt>
                <c:pt idx="64">
                  <c:v>460390400</c:v>
                </c:pt>
                <c:pt idx="65">
                  <c:v>28049408</c:v>
                </c:pt>
                <c:pt idx="66">
                  <c:v>29687808</c:v>
                </c:pt>
                <c:pt idx="67">
                  <c:v>165412864</c:v>
                </c:pt>
                <c:pt idx="68">
                  <c:v>594608128</c:v>
                </c:pt>
                <c:pt idx="69">
                  <c:v>608567296</c:v>
                </c:pt>
                <c:pt idx="70">
                  <c:v>583794688</c:v>
                </c:pt>
                <c:pt idx="71">
                  <c:v>597557248</c:v>
                </c:pt>
                <c:pt idx="72">
                  <c:v>586809344</c:v>
                </c:pt>
                <c:pt idx="73">
                  <c:v>594608128</c:v>
                </c:pt>
                <c:pt idx="74">
                  <c:v>582418432</c:v>
                </c:pt>
                <c:pt idx="75">
                  <c:v>594214912</c:v>
                </c:pt>
                <c:pt idx="76">
                  <c:v>573243392</c:v>
                </c:pt>
                <c:pt idx="77">
                  <c:v>590938112</c:v>
                </c:pt>
                <c:pt idx="78">
                  <c:v>427622400</c:v>
                </c:pt>
                <c:pt idx="79">
                  <c:v>28180480</c:v>
                </c:pt>
                <c:pt idx="80">
                  <c:v>29556736</c:v>
                </c:pt>
                <c:pt idx="81">
                  <c:v>193069056</c:v>
                </c:pt>
                <c:pt idx="82">
                  <c:v>599326720</c:v>
                </c:pt>
                <c:pt idx="83">
                  <c:v>569966592</c:v>
                </c:pt>
                <c:pt idx="84">
                  <c:v>595001344</c:v>
                </c:pt>
                <c:pt idx="85">
                  <c:v>586350592</c:v>
                </c:pt>
                <c:pt idx="86">
                  <c:v>580583424</c:v>
                </c:pt>
                <c:pt idx="87">
                  <c:v>579469312</c:v>
                </c:pt>
                <c:pt idx="88">
                  <c:v>593100800</c:v>
                </c:pt>
                <c:pt idx="89">
                  <c:v>589824000</c:v>
                </c:pt>
                <c:pt idx="90">
                  <c:v>590938112</c:v>
                </c:pt>
                <c:pt idx="91">
                  <c:v>585039872</c:v>
                </c:pt>
                <c:pt idx="92">
                  <c:v>588513280</c:v>
                </c:pt>
                <c:pt idx="93">
                  <c:v>593690624</c:v>
                </c:pt>
                <c:pt idx="94">
                  <c:v>586612736</c:v>
                </c:pt>
                <c:pt idx="95">
                  <c:v>383385600</c:v>
                </c:pt>
                <c:pt idx="96">
                  <c:v>29622272</c:v>
                </c:pt>
                <c:pt idx="97">
                  <c:v>29687808</c:v>
                </c:pt>
                <c:pt idx="98">
                  <c:v>236322816</c:v>
                </c:pt>
                <c:pt idx="99">
                  <c:v>597032960</c:v>
                </c:pt>
                <c:pt idx="100">
                  <c:v>585170944</c:v>
                </c:pt>
                <c:pt idx="101">
                  <c:v>593887232</c:v>
                </c:pt>
                <c:pt idx="102">
                  <c:v>589561856</c:v>
                </c:pt>
                <c:pt idx="103">
                  <c:v>589365248</c:v>
                </c:pt>
                <c:pt idx="104">
                  <c:v>575864832</c:v>
                </c:pt>
                <c:pt idx="105">
                  <c:v>588382208</c:v>
                </c:pt>
                <c:pt idx="106">
                  <c:v>589889536</c:v>
                </c:pt>
                <c:pt idx="107">
                  <c:v>588644352</c:v>
                </c:pt>
                <c:pt idx="108">
                  <c:v>587988992</c:v>
                </c:pt>
                <c:pt idx="109">
                  <c:v>585236480</c:v>
                </c:pt>
                <c:pt idx="110">
                  <c:v>562495488</c:v>
                </c:pt>
                <c:pt idx="111">
                  <c:v>336396288</c:v>
                </c:pt>
                <c:pt idx="112">
                  <c:v>28114944</c:v>
                </c:pt>
                <c:pt idx="113">
                  <c:v>29163520</c:v>
                </c:pt>
                <c:pt idx="114">
                  <c:v>281870336</c:v>
                </c:pt>
                <c:pt idx="115">
                  <c:v>595656704</c:v>
                </c:pt>
                <c:pt idx="116">
                  <c:v>603914240</c:v>
                </c:pt>
                <c:pt idx="117">
                  <c:v>600834048</c:v>
                </c:pt>
                <c:pt idx="118">
                  <c:v>589889536</c:v>
                </c:pt>
                <c:pt idx="119">
                  <c:v>591331328</c:v>
                </c:pt>
                <c:pt idx="120">
                  <c:v>589758464</c:v>
                </c:pt>
                <c:pt idx="121">
                  <c:v>588578816</c:v>
                </c:pt>
                <c:pt idx="122">
                  <c:v>586809344</c:v>
                </c:pt>
                <c:pt idx="123">
                  <c:v>597688320</c:v>
                </c:pt>
                <c:pt idx="124">
                  <c:v>583663616</c:v>
                </c:pt>
                <c:pt idx="125">
                  <c:v>574291968</c:v>
                </c:pt>
                <c:pt idx="126">
                  <c:v>579010560</c:v>
                </c:pt>
                <c:pt idx="127">
                  <c:v>305987584</c:v>
                </c:pt>
                <c:pt idx="128">
                  <c:v>29491200</c:v>
                </c:pt>
                <c:pt idx="129">
                  <c:v>29687808</c:v>
                </c:pt>
                <c:pt idx="130">
                  <c:v>284229632</c:v>
                </c:pt>
                <c:pt idx="131">
                  <c:v>598474752</c:v>
                </c:pt>
                <c:pt idx="132">
                  <c:v>577437696</c:v>
                </c:pt>
                <c:pt idx="133">
                  <c:v>581042176</c:v>
                </c:pt>
                <c:pt idx="134">
                  <c:v>591462400</c:v>
                </c:pt>
                <c:pt idx="135">
                  <c:v>586809344</c:v>
                </c:pt>
                <c:pt idx="136">
                  <c:v>563347456</c:v>
                </c:pt>
                <c:pt idx="137">
                  <c:v>577437696</c:v>
                </c:pt>
                <c:pt idx="138">
                  <c:v>580517888</c:v>
                </c:pt>
                <c:pt idx="139">
                  <c:v>577437696</c:v>
                </c:pt>
                <c:pt idx="140">
                  <c:v>599261184</c:v>
                </c:pt>
                <c:pt idx="141">
                  <c:v>578027520</c:v>
                </c:pt>
                <c:pt idx="142">
                  <c:v>592379904</c:v>
                </c:pt>
                <c:pt idx="143">
                  <c:v>567017472</c:v>
                </c:pt>
                <c:pt idx="144">
                  <c:v>261619712</c:v>
                </c:pt>
                <c:pt idx="145">
                  <c:v>28114944</c:v>
                </c:pt>
                <c:pt idx="146">
                  <c:v>29622272</c:v>
                </c:pt>
                <c:pt idx="147">
                  <c:v>369885184</c:v>
                </c:pt>
                <c:pt idx="148">
                  <c:v>602406912</c:v>
                </c:pt>
                <c:pt idx="149">
                  <c:v>582090752</c:v>
                </c:pt>
                <c:pt idx="150">
                  <c:v>577372160</c:v>
                </c:pt>
                <c:pt idx="151">
                  <c:v>600834048</c:v>
                </c:pt>
                <c:pt idx="152">
                  <c:v>583663616</c:v>
                </c:pt>
                <c:pt idx="153">
                  <c:v>589037568</c:v>
                </c:pt>
                <c:pt idx="154">
                  <c:v>568393728</c:v>
                </c:pt>
                <c:pt idx="155">
                  <c:v>592773120</c:v>
                </c:pt>
                <c:pt idx="156">
                  <c:v>561053696</c:v>
                </c:pt>
                <c:pt idx="157">
                  <c:v>596705280</c:v>
                </c:pt>
                <c:pt idx="158">
                  <c:v>563806208</c:v>
                </c:pt>
                <c:pt idx="159">
                  <c:v>593559552</c:v>
                </c:pt>
                <c:pt idx="160">
                  <c:v>202833920</c:v>
                </c:pt>
                <c:pt idx="161">
                  <c:v>29687808</c:v>
                </c:pt>
                <c:pt idx="162">
                  <c:v>28049408</c:v>
                </c:pt>
                <c:pt idx="163">
                  <c:v>413073408</c:v>
                </c:pt>
                <c:pt idx="164">
                  <c:v>610664448</c:v>
                </c:pt>
                <c:pt idx="165">
                  <c:v>575537152</c:v>
                </c:pt>
                <c:pt idx="166">
                  <c:v>605814784</c:v>
                </c:pt>
                <c:pt idx="167">
                  <c:v>569638912</c:v>
                </c:pt>
                <c:pt idx="168">
                  <c:v>614858752</c:v>
                </c:pt>
                <c:pt idx="169">
                  <c:v>572719104</c:v>
                </c:pt>
                <c:pt idx="170">
                  <c:v>608960512</c:v>
                </c:pt>
                <c:pt idx="171">
                  <c:v>570818560</c:v>
                </c:pt>
                <c:pt idx="172">
                  <c:v>608043008</c:v>
                </c:pt>
                <c:pt idx="173">
                  <c:v>566951936</c:v>
                </c:pt>
                <c:pt idx="174">
                  <c:v>591855616</c:v>
                </c:pt>
                <c:pt idx="175">
                  <c:v>560529408</c:v>
                </c:pt>
                <c:pt idx="176">
                  <c:v>593166336</c:v>
                </c:pt>
                <c:pt idx="177">
                  <c:v>167837696</c:v>
                </c:pt>
                <c:pt idx="178">
                  <c:v>28114944</c:v>
                </c:pt>
                <c:pt idx="179">
                  <c:v>29622272</c:v>
                </c:pt>
                <c:pt idx="180">
                  <c:v>29687808</c:v>
                </c:pt>
                <c:pt idx="181">
                  <c:v>446103552</c:v>
                </c:pt>
                <c:pt idx="182">
                  <c:v>611975168</c:v>
                </c:pt>
                <c:pt idx="183">
                  <c:v>578093056</c:v>
                </c:pt>
                <c:pt idx="184">
                  <c:v>598540288</c:v>
                </c:pt>
                <c:pt idx="185">
                  <c:v>563347456</c:v>
                </c:pt>
                <c:pt idx="186">
                  <c:v>587988992</c:v>
                </c:pt>
                <c:pt idx="187">
                  <c:v>566886400</c:v>
                </c:pt>
                <c:pt idx="188">
                  <c:v>605552640</c:v>
                </c:pt>
                <c:pt idx="189">
                  <c:v>575799296</c:v>
                </c:pt>
                <c:pt idx="190">
                  <c:v>603914240</c:v>
                </c:pt>
                <c:pt idx="191">
                  <c:v>573702144</c:v>
                </c:pt>
                <c:pt idx="192">
                  <c:v>601292800</c:v>
                </c:pt>
                <c:pt idx="193">
                  <c:v>582221824</c:v>
                </c:pt>
                <c:pt idx="194">
                  <c:v>595656704</c:v>
                </c:pt>
                <c:pt idx="195">
                  <c:v>571670528</c:v>
                </c:pt>
                <c:pt idx="196">
                  <c:v>594608128</c:v>
                </c:pt>
                <c:pt idx="197">
                  <c:v>124846080</c:v>
                </c:pt>
                <c:pt idx="198">
                  <c:v>29622272</c:v>
                </c:pt>
                <c:pt idx="199">
                  <c:v>28114944</c:v>
                </c:pt>
              </c:numCache>
            </c:numRef>
          </c:val>
          <c:smooth val="0"/>
        </c:ser>
        <c:ser>
          <c:idx val="1"/>
          <c:order val="1"/>
          <c:spPr>
            <a:ln w="28440" cap="rnd" cmpd="sng" algn="ctr">
              <a:solidFill>
                <a:srgbClr val="C0504D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[report_template.xlsx]pynvme!$B$2212:$B$2411</c:f>
              <c:numCache>
                <c:formatCode>General</c:formatCode>
                <c:ptCount val="200"/>
                <c:pt idx="0">
                  <c:v>1846607872</c:v>
                </c:pt>
                <c:pt idx="1">
                  <c:v>1849360384</c:v>
                </c:pt>
                <c:pt idx="2">
                  <c:v>689569792</c:v>
                </c:pt>
                <c:pt idx="3">
                  <c:v>322240512</c:v>
                </c:pt>
                <c:pt idx="4">
                  <c:v>322043904</c:v>
                </c:pt>
                <c:pt idx="5">
                  <c:v>322109440</c:v>
                </c:pt>
                <c:pt idx="6">
                  <c:v>322109440</c:v>
                </c:pt>
                <c:pt idx="7">
                  <c:v>322043904</c:v>
                </c:pt>
                <c:pt idx="8">
                  <c:v>322043904</c:v>
                </c:pt>
                <c:pt idx="9">
                  <c:v>322043904</c:v>
                </c:pt>
                <c:pt idx="10">
                  <c:v>322043904</c:v>
                </c:pt>
                <c:pt idx="11">
                  <c:v>322043904</c:v>
                </c:pt>
                <c:pt idx="12">
                  <c:v>322043904</c:v>
                </c:pt>
                <c:pt idx="13">
                  <c:v>322109440</c:v>
                </c:pt>
                <c:pt idx="14">
                  <c:v>322043904</c:v>
                </c:pt>
                <c:pt idx="15">
                  <c:v>322109440</c:v>
                </c:pt>
                <c:pt idx="16">
                  <c:v>322043904</c:v>
                </c:pt>
                <c:pt idx="17">
                  <c:v>1479016448</c:v>
                </c:pt>
                <c:pt idx="18">
                  <c:v>1850671104</c:v>
                </c:pt>
                <c:pt idx="19">
                  <c:v>1841233920</c:v>
                </c:pt>
                <c:pt idx="20">
                  <c:v>1845690368</c:v>
                </c:pt>
                <c:pt idx="21">
                  <c:v>1852309504</c:v>
                </c:pt>
                <c:pt idx="22">
                  <c:v>1849032704</c:v>
                </c:pt>
                <c:pt idx="23">
                  <c:v>1846738944</c:v>
                </c:pt>
                <c:pt idx="24">
                  <c:v>1845166080</c:v>
                </c:pt>
                <c:pt idx="25">
                  <c:v>1843789824</c:v>
                </c:pt>
                <c:pt idx="26">
                  <c:v>1846804480</c:v>
                </c:pt>
                <c:pt idx="27">
                  <c:v>1851260928</c:v>
                </c:pt>
                <c:pt idx="28">
                  <c:v>688783360</c:v>
                </c:pt>
                <c:pt idx="29">
                  <c:v>322306048</c:v>
                </c:pt>
                <c:pt idx="30">
                  <c:v>322240512</c:v>
                </c:pt>
                <c:pt idx="31">
                  <c:v>322174976</c:v>
                </c:pt>
                <c:pt idx="32">
                  <c:v>322240512</c:v>
                </c:pt>
                <c:pt idx="33">
                  <c:v>322240512</c:v>
                </c:pt>
                <c:pt idx="34">
                  <c:v>322240512</c:v>
                </c:pt>
                <c:pt idx="35">
                  <c:v>322174976</c:v>
                </c:pt>
                <c:pt idx="36">
                  <c:v>322174976</c:v>
                </c:pt>
                <c:pt idx="37">
                  <c:v>322174976</c:v>
                </c:pt>
                <c:pt idx="38">
                  <c:v>322174976</c:v>
                </c:pt>
                <c:pt idx="39">
                  <c:v>322109440</c:v>
                </c:pt>
                <c:pt idx="40">
                  <c:v>322174976</c:v>
                </c:pt>
                <c:pt idx="41">
                  <c:v>322109440</c:v>
                </c:pt>
                <c:pt idx="42">
                  <c:v>322174976</c:v>
                </c:pt>
                <c:pt idx="43">
                  <c:v>322174976</c:v>
                </c:pt>
                <c:pt idx="44">
                  <c:v>1483341824</c:v>
                </c:pt>
                <c:pt idx="45">
                  <c:v>1846804480</c:v>
                </c:pt>
                <c:pt idx="46">
                  <c:v>1850212352</c:v>
                </c:pt>
                <c:pt idx="47">
                  <c:v>1842085888</c:v>
                </c:pt>
                <c:pt idx="48">
                  <c:v>1856110592</c:v>
                </c:pt>
                <c:pt idx="49">
                  <c:v>1839267840</c:v>
                </c:pt>
                <c:pt idx="50">
                  <c:v>1857421312</c:v>
                </c:pt>
                <c:pt idx="51">
                  <c:v>1851523072</c:v>
                </c:pt>
                <c:pt idx="52">
                  <c:v>1850212352</c:v>
                </c:pt>
                <c:pt idx="53">
                  <c:v>1855062016</c:v>
                </c:pt>
                <c:pt idx="54">
                  <c:v>1841758208</c:v>
                </c:pt>
                <c:pt idx="55">
                  <c:v>689635328</c:v>
                </c:pt>
                <c:pt idx="56">
                  <c:v>322174976</c:v>
                </c:pt>
                <c:pt idx="57">
                  <c:v>322109440</c:v>
                </c:pt>
                <c:pt idx="58">
                  <c:v>322109440</c:v>
                </c:pt>
                <c:pt idx="59">
                  <c:v>322174976</c:v>
                </c:pt>
                <c:pt idx="60">
                  <c:v>322174976</c:v>
                </c:pt>
                <c:pt idx="61">
                  <c:v>322174976</c:v>
                </c:pt>
                <c:pt idx="62">
                  <c:v>322174976</c:v>
                </c:pt>
                <c:pt idx="63">
                  <c:v>322174976</c:v>
                </c:pt>
                <c:pt idx="64">
                  <c:v>322109440</c:v>
                </c:pt>
                <c:pt idx="65">
                  <c:v>322174976</c:v>
                </c:pt>
                <c:pt idx="66">
                  <c:v>322174976</c:v>
                </c:pt>
                <c:pt idx="67">
                  <c:v>322174976</c:v>
                </c:pt>
                <c:pt idx="68">
                  <c:v>322109440</c:v>
                </c:pt>
                <c:pt idx="69">
                  <c:v>322174976</c:v>
                </c:pt>
                <c:pt idx="70">
                  <c:v>1479802880</c:v>
                </c:pt>
                <c:pt idx="71">
                  <c:v>1839267840</c:v>
                </c:pt>
                <c:pt idx="72">
                  <c:v>1847721984</c:v>
                </c:pt>
                <c:pt idx="73">
                  <c:v>1847132160</c:v>
                </c:pt>
                <c:pt idx="74">
                  <c:v>1845100544</c:v>
                </c:pt>
                <c:pt idx="75">
                  <c:v>1840316416</c:v>
                </c:pt>
                <c:pt idx="76">
                  <c:v>1845559296</c:v>
                </c:pt>
                <c:pt idx="77">
                  <c:v>1843200000</c:v>
                </c:pt>
                <c:pt idx="78">
                  <c:v>1846673408</c:v>
                </c:pt>
                <c:pt idx="79">
                  <c:v>1846214656</c:v>
                </c:pt>
                <c:pt idx="80">
                  <c:v>1856700416</c:v>
                </c:pt>
                <c:pt idx="81">
                  <c:v>684785664</c:v>
                </c:pt>
                <c:pt idx="82">
                  <c:v>321323008</c:v>
                </c:pt>
                <c:pt idx="83">
                  <c:v>321191936</c:v>
                </c:pt>
                <c:pt idx="84">
                  <c:v>321191936</c:v>
                </c:pt>
                <c:pt idx="85">
                  <c:v>321126400</c:v>
                </c:pt>
                <c:pt idx="86">
                  <c:v>321191936</c:v>
                </c:pt>
                <c:pt idx="87">
                  <c:v>321191936</c:v>
                </c:pt>
                <c:pt idx="88">
                  <c:v>321126400</c:v>
                </c:pt>
                <c:pt idx="89">
                  <c:v>321191936</c:v>
                </c:pt>
                <c:pt idx="90">
                  <c:v>321191936</c:v>
                </c:pt>
                <c:pt idx="91">
                  <c:v>321191936</c:v>
                </c:pt>
                <c:pt idx="92">
                  <c:v>321126400</c:v>
                </c:pt>
                <c:pt idx="93">
                  <c:v>321191936</c:v>
                </c:pt>
                <c:pt idx="94">
                  <c:v>321126400</c:v>
                </c:pt>
                <c:pt idx="95">
                  <c:v>321191936</c:v>
                </c:pt>
                <c:pt idx="96">
                  <c:v>1479671808</c:v>
                </c:pt>
                <c:pt idx="97">
                  <c:v>1841430528</c:v>
                </c:pt>
                <c:pt idx="98">
                  <c:v>1855782912</c:v>
                </c:pt>
                <c:pt idx="99">
                  <c:v>1850146816</c:v>
                </c:pt>
                <c:pt idx="100">
                  <c:v>1848705024</c:v>
                </c:pt>
                <c:pt idx="101">
                  <c:v>1845559296</c:v>
                </c:pt>
                <c:pt idx="102">
                  <c:v>1847001088</c:v>
                </c:pt>
                <c:pt idx="103">
                  <c:v>1842806784</c:v>
                </c:pt>
                <c:pt idx="104">
                  <c:v>1846935552</c:v>
                </c:pt>
                <c:pt idx="105">
                  <c:v>1849819136</c:v>
                </c:pt>
                <c:pt idx="106">
                  <c:v>1836974080</c:v>
                </c:pt>
                <c:pt idx="107">
                  <c:v>684523520</c:v>
                </c:pt>
                <c:pt idx="108">
                  <c:v>322174976</c:v>
                </c:pt>
                <c:pt idx="109">
                  <c:v>322174976</c:v>
                </c:pt>
                <c:pt idx="110">
                  <c:v>322174976</c:v>
                </c:pt>
                <c:pt idx="111">
                  <c:v>322174976</c:v>
                </c:pt>
                <c:pt idx="112">
                  <c:v>322174976</c:v>
                </c:pt>
                <c:pt idx="113">
                  <c:v>322174976</c:v>
                </c:pt>
                <c:pt idx="114">
                  <c:v>322174976</c:v>
                </c:pt>
                <c:pt idx="115">
                  <c:v>322174976</c:v>
                </c:pt>
                <c:pt idx="116">
                  <c:v>322240512</c:v>
                </c:pt>
                <c:pt idx="117">
                  <c:v>322174976</c:v>
                </c:pt>
                <c:pt idx="118">
                  <c:v>322306048</c:v>
                </c:pt>
                <c:pt idx="119">
                  <c:v>322240512</c:v>
                </c:pt>
                <c:pt idx="120">
                  <c:v>322240512</c:v>
                </c:pt>
                <c:pt idx="121">
                  <c:v>322240512</c:v>
                </c:pt>
                <c:pt idx="122">
                  <c:v>1479671808</c:v>
                </c:pt>
                <c:pt idx="123">
                  <c:v>1846673408</c:v>
                </c:pt>
                <c:pt idx="124">
                  <c:v>1848180736</c:v>
                </c:pt>
                <c:pt idx="125">
                  <c:v>1852178432</c:v>
                </c:pt>
                <c:pt idx="126">
                  <c:v>1845428224</c:v>
                </c:pt>
                <c:pt idx="127">
                  <c:v>1851981824</c:v>
                </c:pt>
                <c:pt idx="128">
                  <c:v>1840775168</c:v>
                </c:pt>
                <c:pt idx="129">
                  <c:v>1853227008</c:v>
                </c:pt>
                <c:pt idx="130">
                  <c:v>1850933248</c:v>
                </c:pt>
                <c:pt idx="131">
                  <c:v>1848246272</c:v>
                </c:pt>
                <c:pt idx="132">
                  <c:v>1849950208</c:v>
                </c:pt>
                <c:pt idx="133">
                  <c:v>690356224</c:v>
                </c:pt>
                <c:pt idx="134">
                  <c:v>321978368</c:v>
                </c:pt>
                <c:pt idx="135">
                  <c:v>322109440</c:v>
                </c:pt>
                <c:pt idx="136">
                  <c:v>322043904</c:v>
                </c:pt>
                <c:pt idx="137">
                  <c:v>321978368</c:v>
                </c:pt>
                <c:pt idx="138">
                  <c:v>322043904</c:v>
                </c:pt>
                <c:pt idx="139">
                  <c:v>321978368</c:v>
                </c:pt>
                <c:pt idx="140">
                  <c:v>322109440</c:v>
                </c:pt>
                <c:pt idx="141">
                  <c:v>321978368</c:v>
                </c:pt>
                <c:pt idx="142">
                  <c:v>322043904</c:v>
                </c:pt>
                <c:pt idx="143">
                  <c:v>322043904</c:v>
                </c:pt>
                <c:pt idx="144">
                  <c:v>322043904</c:v>
                </c:pt>
                <c:pt idx="145">
                  <c:v>322043904</c:v>
                </c:pt>
                <c:pt idx="146">
                  <c:v>322043904</c:v>
                </c:pt>
                <c:pt idx="147">
                  <c:v>322043904</c:v>
                </c:pt>
                <c:pt idx="148">
                  <c:v>322043904</c:v>
                </c:pt>
                <c:pt idx="149">
                  <c:v>1484718080</c:v>
                </c:pt>
                <c:pt idx="150">
                  <c:v>1848967168</c:v>
                </c:pt>
                <c:pt idx="151">
                  <c:v>1843855360</c:v>
                </c:pt>
                <c:pt idx="152">
                  <c:v>1852637184</c:v>
                </c:pt>
                <c:pt idx="153">
                  <c:v>1845624832</c:v>
                </c:pt>
                <c:pt idx="154">
                  <c:v>1851523072</c:v>
                </c:pt>
                <c:pt idx="155">
                  <c:v>1845166080</c:v>
                </c:pt>
                <c:pt idx="156">
                  <c:v>1848573952</c:v>
                </c:pt>
                <c:pt idx="157">
                  <c:v>1851523072</c:v>
                </c:pt>
                <c:pt idx="158">
                  <c:v>1847263232</c:v>
                </c:pt>
                <c:pt idx="159">
                  <c:v>1854078976</c:v>
                </c:pt>
                <c:pt idx="160">
                  <c:v>694616064</c:v>
                </c:pt>
                <c:pt idx="161">
                  <c:v>321847296</c:v>
                </c:pt>
                <c:pt idx="162">
                  <c:v>321912832</c:v>
                </c:pt>
                <c:pt idx="163">
                  <c:v>321847296</c:v>
                </c:pt>
                <c:pt idx="164">
                  <c:v>321912832</c:v>
                </c:pt>
                <c:pt idx="165">
                  <c:v>321912832</c:v>
                </c:pt>
                <c:pt idx="166">
                  <c:v>321912832</c:v>
                </c:pt>
                <c:pt idx="167">
                  <c:v>321912832</c:v>
                </c:pt>
                <c:pt idx="168">
                  <c:v>321912832</c:v>
                </c:pt>
                <c:pt idx="169">
                  <c:v>321912832</c:v>
                </c:pt>
                <c:pt idx="170">
                  <c:v>321912832</c:v>
                </c:pt>
                <c:pt idx="171">
                  <c:v>321912832</c:v>
                </c:pt>
                <c:pt idx="172">
                  <c:v>321912832</c:v>
                </c:pt>
                <c:pt idx="173">
                  <c:v>321912832</c:v>
                </c:pt>
                <c:pt idx="174">
                  <c:v>321912832</c:v>
                </c:pt>
                <c:pt idx="175">
                  <c:v>1480392704</c:v>
                </c:pt>
                <c:pt idx="176">
                  <c:v>1846280192</c:v>
                </c:pt>
                <c:pt idx="177">
                  <c:v>1854210048</c:v>
                </c:pt>
                <c:pt idx="178">
                  <c:v>1843724288</c:v>
                </c:pt>
                <c:pt idx="179">
                  <c:v>1846476800</c:v>
                </c:pt>
                <c:pt idx="180">
                  <c:v>1849819136</c:v>
                </c:pt>
                <c:pt idx="181">
                  <c:v>1849884672</c:v>
                </c:pt>
                <c:pt idx="182">
                  <c:v>1858928640</c:v>
                </c:pt>
                <c:pt idx="183">
                  <c:v>1832648704</c:v>
                </c:pt>
                <c:pt idx="184">
                  <c:v>1850998784</c:v>
                </c:pt>
                <c:pt idx="185">
                  <c:v>1851195392</c:v>
                </c:pt>
                <c:pt idx="186">
                  <c:v>695009280</c:v>
                </c:pt>
                <c:pt idx="187">
                  <c:v>321847296</c:v>
                </c:pt>
                <c:pt idx="188">
                  <c:v>321847296</c:v>
                </c:pt>
                <c:pt idx="189">
                  <c:v>321978368</c:v>
                </c:pt>
                <c:pt idx="190">
                  <c:v>322043904</c:v>
                </c:pt>
                <c:pt idx="191">
                  <c:v>322043904</c:v>
                </c:pt>
                <c:pt idx="192">
                  <c:v>322109440</c:v>
                </c:pt>
                <c:pt idx="193">
                  <c:v>321978368</c:v>
                </c:pt>
                <c:pt idx="194">
                  <c:v>322043904</c:v>
                </c:pt>
                <c:pt idx="195">
                  <c:v>322043904</c:v>
                </c:pt>
                <c:pt idx="196">
                  <c:v>322043904</c:v>
                </c:pt>
                <c:pt idx="197">
                  <c:v>322043904</c:v>
                </c:pt>
                <c:pt idx="198">
                  <c:v>322109440</c:v>
                </c:pt>
                <c:pt idx="199">
                  <c:v>322043904</c:v>
                </c:pt>
              </c:numCache>
            </c:numRef>
          </c:val>
          <c:smooth val="0"/>
        </c:ser>
        <c:ser>
          <c:idx val="2"/>
          <c:order val="2"/>
          <c:spPr>
            <a:ln w="28440" cap="rnd" cmpd="sng" algn="ctr">
              <a:solidFill>
                <a:srgbClr val="9BBB59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[report_template.xlsx]pynvme!$C$2212:$C$2411</c:f>
              <c:numCache>
                <c:formatCode>General</c:formatCode>
                <c:ptCount val="200"/>
                <c:pt idx="0">
                  <c:v>93913088</c:v>
                </c:pt>
                <c:pt idx="1">
                  <c:v>80805888</c:v>
                </c:pt>
                <c:pt idx="2">
                  <c:v>83361792</c:v>
                </c:pt>
                <c:pt idx="3">
                  <c:v>85524480</c:v>
                </c:pt>
                <c:pt idx="4">
                  <c:v>88604672</c:v>
                </c:pt>
                <c:pt idx="5">
                  <c:v>89128960</c:v>
                </c:pt>
                <c:pt idx="6">
                  <c:v>86048768</c:v>
                </c:pt>
                <c:pt idx="7">
                  <c:v>79560704</c:v>
                </c:pt>
                <c:pt idx="8">
                  <c:v>77266944</c:v>
                </c:pt>
                <c:pt idx="9">
                  <c:v>77266944</c:v>
                </c:pt>
                <c:pt idx="10">
                  <c:v>83492864</c:v>
                </c:pt>
                <c:pt idx="11">
                  <c:v>78446592</c:v>
                </c:pt>
                <c:pt idx="12">
                  <c:v>80347136</c:v>
                </c:pt>
                <c:pt idx="13">
                  <c:v>85458944</c:v>
                </c:pt>
                <c:pt idx="14">
                  <c:v>91815936</c:v>
                </c:pt>
                <c:pt idx="15">
                  <c:v>83361792</c:v>
                </c:pt>
                <c:pt idx="16">
                  <c:v>82575360</c:v>
                </c:pt>
                <c:pt idx="17">
                  <c:v>205389824</c:v>
                </c:pt>
                <c:pt idx="18">
                  <c:v>638582784</c:v>
                </c:pt>
                <c:pt idx="19">
                  <c:v>648740864</c:v>
                </c:pt>
                <c:pt idx="20">
                  <c:v>640811008</c:v>
                </c:pt>
                <c:pt idx="21">
                  <c:v>623968256</c:v>
                </c:pt>
                <c:pt idx="22">
                  <c:v>630259712</c:v>
                </c:pt>
                <c:pt idx="23">
                  <c:v>644612096</c:v>
                </c:pt>
                <c:pt idx="24">
                  <c:v>641728512</c:v>
                </c:pt>
                <c:pt idx="25">
                  <c:v>625999872</c:v>
                </c:pt>
                <c:pt idx="26">
                  <c:v>644874240</c:v>
                </c:pt>
                <c:pt idx="27">
                  <c:v>648544256</c:v>
                </c:pt>
                <c:pt idx="28">
                  <c:v>633536512</c:v>
                </c:pt>
                <c:pt idx="29">
                  <c:v>635240448</c:v>
                </c:pt>
                <c:pt idx="30">
                  <c:v>644874240</c:v>
                </c:pt>
                <c:pt idx="31">
                  <c:v>639369216</c:v>
                </c:pt>
                <c:pt idx="32">
                  <c:v>614203392</c:v>
                </c:pt>
                <c:pt idx="33">
                  <c:v>601620480</c:v>
                </c:pt>
                <c:pt idx="34">
                  <c:v>636223488</c:v>
                </c:pt>
                <c:pt idx="35">
                  <c:v>648019968</c:v>
                </c:pt>
                <c:pt idx="36">
                  <c:v>627638272</c:v>
                </c:pt>
                <c:pt idx="37">
                  <c:v>630980608</c:v>
                </c:pt>
                <c:pt idx="38">
                  <c:v>650051584</c:v>
                </c:pt>
                <c:pt idx="39">
                  <c:v>643301376</c:v>
                </c:pt>
                <c:pt idx="40">
                  <c:v>632029184</c:v>
                </c:pt>
                <c:pt idx="41">
                  <c:v>333709312</c:v>
                </c:pt>
                <c:pt idx="42">
                  <c:v>42991616</c:v>
                </c:pt>
                <c:pt idx="43">
                  <c:v>47251456</c:v>
                </c:pt>
                <c:pt idx="44">
                  <c:v>43515904</c:v>
                </c:pt>
                <c:pt idx="45">
                  <c:v>45613056</c:v>
                </c:pt>
                <c:pt idx="46">
                  <c:v>50397184</c:v>
                </c:pt>
                <c:pt idx="47">
                  <c:v>46137344</c:v>
                </c:pt>
                <c:pt idx="48">
                  <c:v>48955392</c:v>
                </c:pt>
                <c:pt idx="49">
                  <c:v>49807360</c:v>
                </c:pt>
                <c:pt idx="50">
                  <c:v>53346304</c:v>
                </c:pt>
                <c:pt idx="51">
                  <c:v>48955392</c:v>
                </c:pt>
                <c:pt idx="52">
                  <c:v>50397184</c:v>
                </c:pt>
                <c:pt idx="53">
                  <c:v>51380224</c:v>
                </c:pt>
                <c:pt idx="54">
                  <c:v>54591488</c:v>
                </c:pt>
                <c:pt idx="55">
                  <c:v>51773440</c:v>
                </c:pt>
                <c:pt idx="56">
                  <c:v>52625408</c:v>
                </c:pt>
                <c:pt idx="57">
                  <c:v>58064896</c:v>
                </c:pt>
                <c:pt idx="58">
                  <c:v>53542912</c:v>
                </c:pt>
                <c:pt idx="59">
                  <c:v>54591488</c:v>
                </c:pt>
                <c:pt idx="60">
                  <c:v>56426496</c:v>
                </c:pt>
                <c:pt idx="61">
                  <c:v>60882944</c:v>
                </c:pt>
                <c:pt idx="62">
                  <c:v>55115776</c:v>
                </c:pt>
                <c:pt idx="63">
                  <c:v>56688640</c:v>
                </c:pt>
                <c:pt idx="64">
                  <c:v>59179008</c:v>
                </c:pt>
                <c:pt idx="65">
                  <c:v>64618496</c:v>
                </c:pt>
                <c:pt idx="66">
                  <c:v>57671680</c:v>
                </c:pt>
                <c:pt idx="67">
                  <c:v>66650112</c:v>
                </c:pt>
                <c:pt idx="68">
                  <c:v>68747264</c:v>
                </c:pt>
                <c:pt idx="69">
                  <c:v>73924608</c:v>
                </c:pt>
                <c:pt idx="70">
                  <c:v>79757312</c:v>
                </c:pt>
                <c:pt idx="71">
                  <c:v>72876032</c:v>
                </c:pt>
                <c:pt idx="72">
                  <c:v>72417280</c:v>
                </c:pt>
                <c:pt idx="73">
                  <c:v>76021760</c:v>
                </c:pt>
                <c:pt idx="74">
                  <c:v>75038720</c:v>
                </c:pt>
                <c:pt idx="75">
                  <c:v>76742656</c:v>
                </c:pt>
                <c:pt idx="76">
                  <c:v>77135872</c:v>
                </c:pt>
                <c:pt idx="77">
                  <c:v>82313216</c:v>
                </c:pt>
                <c:pt idx="78">
                  <c:v>78708736</c:v>
                </c:pt>
                <c:pt idx="79">
                  <c:v>78643200</c:v>
                </c:pt>
                <c:pt idx="80">
                  <c:v>79233024</c:v>
                </c:pt>
                <c:pt idx="81">
                  <c:v>79233024</c:v>
                </c:pt>
                <c:pt idx="82">
                  <c:v>82378752</c:v>
                </c:pt>
                <c:pt idx="83">
                  <c:v>90177536</c:v>
                </c:pt>
                <c:pt idx="84">
                  <c:v>87097344</c:v>
                </c:pt>
                <c:pt idx="85">
                  <c:v>83361792</c:v>
                </c:pt>
                <c:pt idx="86">
                  <c:v>83951616</c:v>
                </c:pt>
                <c:pt idx="87">
                  <c:v>85196800</c:v>
                </c:pt>
                <c:pt idx="88">
                  <c:v>91291648</c:v>
                </c:pt>
                <c:pt idx="89">
                  <c:v>133890048</c:v>
                </c:pt>
                <c:pt idx="90">
                  <c:v>615841792</c:v>
                </c:pt>
                <c:pt idx="91">
                  <c:v>635502592</c:v>
                </c:pt>
                <c:pt idx="92">
                  <c:v>674758656</c:v>
                </c:pt>
                <c:pt idx="93">
                  <c:v>654835712</c:v>
                </c:pt>
                <c:pt idx="94">
                  <c:v>641728512</c:v>
                </c:pt>
                <c:pt idx="95">
                  <c:v>652214272</c:v>
                </c:pt>
                <c:pt idx="96">
                  <c:v>666894336</c:v>
                </c:pt>
                <c:pt idx="97">
                  <c:v>648019968</c:v>
                </c:pt>
                <c:pt idx="98">
                  <c:v>637009920</c:v>
                </c:pt>
                <c:pt idx="99">
                  <c:v>651165696</c:v>
                </c:pt>
                <c:pt idx="100">
                  <c:v>654311424</c:v>
                </c:pt>
                <c:pt idx="101">
                  <c:v>643301376</c:v>
                </c:pt>
                <c:pt idx="102">
                  <c:v>625213440</c:v>
                </c:pt>
                <c:pt idx="103">
                  <c:v>647233536</c:v>
                </c:pt>
                <c:pt idx="104">
                  <c:v>668467200</c:v>
                </c:pt>
                <c:pt idx="105">
                  <c:v>652738560</c:v>
                </c:pt>
                <c:pt idx="106">
                  <c:v>654311424</c:v>
                </c:pt>
                <c:pt idx="107">
                  <c:v>657457152</c:v>
                </c:pt>
                <c:pt idx="108">
                  <c:v>646512640</c:v>
                </c:pt>
                <c:pt idx="109">
                  <c:v>637009920</c:v>
                </c:pt>
                <c:pt idx="110">
                  <c:v>237305856</c:v>
                </c:pt>
                <c:pt idx="111">
                  <c:v>54984704</c:v>
                </c:pt>
                <c:pt idx="112">
                  <c:v>54657024</c:v>
                </c:pt>
                <c:pt idx="113">
                  <c:v>55771136</c:v>
                </c:pt>
                <c:pt idx="114">
                  <c:v>62062592</c:v>
                </c:pt>
                <c:pt idx="115">
                  <c:v>58064896</c:v>
                </c:pt>
                <c:pt idx="116">
                  <c:v>59310080</c:v>
                </c:pt>
                <c:pt idx="117">
                  <c:v>58195968</c:v>
                </c:pt>
                <c:pt idx="118">
                  <c:v>60030976</c:v>
                </c:pt>
                <c:pt idx="119">
                  <c:v>61931520</c:v>
                </c:pt>
                <c:pt idx="120">
                  <c:v>67633152</c:v>
                </c:pt>
                <c:pt idx="121">
                  <c:v>63438848</c:v>
                </c:pt>
                <c:pt idx="122">
                  <c:v>65011712</c:v>
                </c:pt>
                <c:pt idx="123">
                  <c:v>64552960</c:v>
                </c:pt>
                <c:pt idx="124">
                  <c:v>65011712</c:v>
                </c:pt>
                <c:pt idx="125">
                  <c:v>68222976</c:v>
                </c:pt>
                <c:pt idx="126">
                  <c:v>75038720</c:v>
                </c:pt>
                <c:pt idx="127">
                  <c:v>66584576</c:v>
                </c:pt>
                <c:pt idx="128">
                  <c:v>68222976</c:v>
                </c:pt>
                <c:pt idx="129">
                  <c:v>72351744</c:v>
                </c:pt>
                <c:pt idx="130">
                  <c:v>71892992</c:v>
                </c:pt>
                <c:pt idx="131">
                  <c:v>72351744</c:v>
                </c:pt>
                <c:pt idx="132">
                  <c:v>73465856</c:v>
                </c:pt>
                <c:pt idx="133">
                  <c:v>76021760</c:v>
                </c:pt>
                <c:pt idx="134">
                  <c:v>75038720</c:v>
                </c:pt>
                <c:pt idx="135">
                  <c:v>74448896</c:v>
                </c:pt>
                <c:pt idx="136">
                  <c:v>76087296</c:v>
                </c:pt>
                <c:pt idx="137">
                  <c:v>77660160</c:v>
                </c:pt>
                <c:pt idx="138">
                  <c:v>79167488</c:v>
                </c:pt>
                <c:pt idx="139">
                  <c:v>89718784</c:v>
                </c:pt>
                <c:pt idx="140">
                  <c:v>78184448</c:v>
                </c:pt>
                <c:pt idx="141">
                  <c:v>77660160</c:v>
                </c:pt>
                <c:pt idx="142">
                  <c:v>81788928</c:v>
                </c:pt>
                <c:pt idx="143">
                  <c:v>85000192</c:v>
                </c:pt>
                <c:pt idx="144">
                  <c:v>85983232</c:v>
                </c:pt>
                <c:pt idx="145">
                  <c:v>87621632</c:v>
                </c:pt>
                <c:pt idx="146">
                  <c:v>83886080</c:v>
                </c:pt>
                <c:pt idx="147">
                  <c:v>85262336</c:v>
                </c:pt>
                <c:pt idx="148">
                  <c:v>87031808</c:v>
                </c:pt>
                <c:pt idx="149">
                  <c:v>92078080</c:v>
                </c:pt>
                <c:pt idx="150">
                  <c:v>91226112</c:v>
                </c:pt>
                <c:pt idx="151">
                  <c:v>88670208</c:v>
                </c:pt>
                <c:pt idx="152">
                  <c:v>93847552</c:v>
                </c:pt>
                <c:pt idx="153">
                  <c:v>92864512</c:v>
                </c:pt>
                <c:pt idx="154">
                  <c:v>98631680</c:v>
                </c:pt>
                <c:pt idx="155">
                  <c:v>99680256</c:v>
                </c:pt>
                <c:pt idx="156">
                  <c:v>97517568</c:v>
                </c:pt>
                <c:pt idx="157">
                  <c:v>96534528</c:v>
                </c:pt>
                <c:pt idx="158">
                  <c:v>102760448</c:v>
                </c:pt>
                <c:pt idx="159">
                  <c:v>629669888</c:v>
                </c:pt>
                <c:pt idx="160">
                  <c:v>645398528</c:v>
                </c:pt>
                <c:pt idx="161">
                  <c:v>645529600</c:v>
                </c:pt>
                <c:pt idx="162">
                  <c:v>635633664</c:v>
                </c:pt>
                <c:pt idx="163">
                  <c:v>644087808</c:v>
                </c:pt>
                <c:pt idx="164">
                  <c:v>621084672</c:v>
                </c:pt>
                <c:pt idx="165">
                  <c:v>627113984</c:v>
                </c:pt>
                <c:pt idx="166">
                  <c:v>638582784</c:v>
                </c:pt>
                <c:pt idx="167">
                  <c:v>637009920</c:v>
                </c:pt>
                <c:pt idx="168">
                  <c:v>630718464</c:v>
                </c:pt>
                <c:pt idx="169">
                  <c:v>643563520</c:v>
                </c:pt>
                <c:pt idx="170">
                  <c:v>646184960</c:v>
                </c:pt>
                <c:pt idx="171">
                  <c:v>637140992</c:v>
                </c:pt>
                <c:pt idx="172">
                  <c:v>635305984</c:v>
                </c:pt>
                <c:pt idx="173">
                  <c:v>635502592</c:v>
                </c:pt>
                <c:pt idx="174">
                  <c:v>610140160</c:v>
                </c:pt>
                <c:pt idx="175">
                  <c:v>633929728</c:v>
                </c:pt>
                <c:pt idx="176">
                  <c:v>635371520</c:v>
                </c:pt>
                <c:pt idx="177">
                  <c:v>649658368</c:v>
                </c:pt>
                <c:pt idx="178">
                  <c:v>644874240</c:v>
                </c:pt>
                <c:pt idx="179">
                  <c:v>625999872</c:v>
                </c:pt>
                <c:pt idx="180">
                  <c:v>637009920</c:v>
                </c:pt>
                <c:pt idx="181">
                  <c:v>372047872</c:v>
                </c:pt>
                <c:pt idx="182">
                  <c:v>46661632</c:v>
                </c:pt>
                <c:pt idx="183">
                  <c:v>46530560</c:v>
                </c:pt>
                <c:pt idx="184">
                  <c:v>46858240</c:v>
                </c:pt>
                <c:pt idx="185">
                  <c:v>45154304</c:v>
                </c:pt>
                <c:pt idx="186">
                  <c:v>51904512</c:v>
                </c:pt>
                <c:pt idx="187">
                  <c:v>48824320</c:v>
                </c:pt>
                <c:pt idx="188">
                  <c:v>49283072</c:v>
                </c:pt>
                <c:pt idx="189">
                  <c:v>48824320</c:v>
                </c:pt>
                <c:pt idx="190">
                  <c:v>53477376</c:v>
                </c:pt>
                <c:pt idx="191">
                  <c:v>51445760</c:v>
                </c:pt>
                <c:pt idx="192">
                  <c:v>51904512</c:v>
                </c:pt>
                <c:pt idx="193">
                  <c:v>50921472</c:v>
                </c:pt>
                <c:pt idx="194">
                  <c:v>56754176</c:v>
                </c:pt>
                <c:pt idx="195">
                  <c:v>53673984</c:v>
                </c:pt>
                <c:pt idx="196">
                  <c:v>55050240</c:v>
                </c:pt>
                <c:pt idx="197">
                  <c:v>58785792</c:v>
                </c:pt>
                <c:pt idx="198">
                  <c:v>56098816</c:v>
                </c:pt>
                <c:pt idx="199">
                  <c:v>55640064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noFill/>
              <a:prstDash val="solid"/>
              <a:round/>
            </a:ln>
          </c:spPr>
        </c:hiLowLines>
        <c:marker val="0"/>
        <c:smooth val="0"/>
        <c:axId val="97581191"/>
        <c:axId val="24720087"/>
      </c:lineChart>
      <c:catAx>
        <c:axId val="97581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 cap="flat" cmpd="sng" algn="ctr">
            <a:solidFill>
              <a:srgbClr val="D9D9D9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24720087"/>
        <c:crosses val="autoZero"/>
        <c:auto val="1"/>
        <c:lblAlgn val="ctr"/>
        <c:lblOffset val="100"/>
        <c:noMultiLvlLbl val="0"/>
      </c:catAx>
      <c:valAx>
        <c:axId val="24720087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97581191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4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  <a:r>
              <a:rPr sz="1400" b="0" strike="noStrike" spc="-1">
                <a:solidFill>
                  <a:srgbClr val="595959"/>
                </a:solidFill>
                <a:latin typeface="Calibri"/>
              </a:rPr>
              <a:t>4K random write (x: second, y: IOPS)</a:t>
            </a:r>
            <a:endParaRPr sz="1400" b="0" strike="noStrike" spc="-1">
              <a:solidFill>
                <a:srgbClr val="595959"/>
              </a:solidFill>
              <a:latin typeface="Calibri"/>
            </a:endParaRPr>
          </a:p>
        </c:rich>
      </c:tx>
      <c:layout/>
      <c:overlay val="0"/>
      <c:spPr>
        <a:noFill/>
        <a:ln>
          <a:noFill/>
          <a:prstDash val="solid"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440" cap="rnd" cmpd="sng" algn="ctr">
              <a:solidFill>
                <a:srgbClr val="4F81BD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[report_template.xlsx]pynvme!$A$1000:$A$1199</c:f>
              <c:numCache>
                <c:formatCode>General</c:formatCode>
                <c:ptCount val="200"/>
                <c:pt idx="0">
                  <c:v>6477</c:v>
                </c:pt>
                <c:pt idx="1">
                  <c:v>6096</c:v>
                </c:pt>
                <c:pt idx="2">
                  <c:v>7620</c:v>
                </c:pt>
                <c:pt idx="3">
                  <c:v>6858</c:v>
                </c:pt>
                <c:pt idx="4">
                  <c:v>6096</c:v>
                </c:pt>
                <c:pt idx="5">
                  <c:v>7620</c:v>
                </c:pt>
                <c:pt idx="6">
                  <c:v>7620</c:v>
                </c:pt>
                <c:pt idx="7">
                  <c:v>7239</c:v>
                </c:pt>
                <c:pt idx="8">
                  <c:v>6858</c:v>
                </c:pt>
                <c:pt idx="9">
                  <c:v>8763</c:v>
                </c:pt>
                <c:pt idx="10">
                  <c:v>8001</c:v>
                </c:pt>
                <c:pt idx="11">
                  <c:v>7620</c:v>
                </c:pt>
                <c:pt idx="12">
                  <c:v>8763</c:v>
                </c:pt>
                <c:pt idx="13">
                  <c:v>8763</c:v>
                </c:pt>
                <c:pt idx="14">
                  <c:v>8001</c:v>
                </c:pt>
                <c:pt idx="15">
                  <c:v>9525</c:v>
                </c:pt>
                <c:pt idx="16">
                  <c:v>9144</c:v>
                </c:pt>
                <c:pt idx="17">
                  <c:v>8763</c:v>
                </c:pt>
                <c:pt idx="18">
                  <c:v>10160</c:v>
                </c:pt>
                <c:pt idx="19">
                  <c:v>8509</c:v>
                </c:pt>
                <c:pt idx="20">
                  <c:v>4420</c:v>
                </c:pt>
                <c:pt idx="21">
                  <c:v>8915</c:v>
                </c:pt>
                <c:pt idx="22">
                  <c:v>6035</c:v>
                </c:pt>
                <c:pt idx="23">
                  <c:v>4252</c:v>
                </c:pt>
                <c:pt idx="24">
                  <c:v>4572</c:v>
                </c:pt>
                <c:pt idx="25">
                  <c:v>5334</c:v>
                </c:pt>
                <c:pt idx="26">
                  <c:v>5715</c:v>
                </c:pt>
                <c:pt idx="27">
                  <c:v>4572</c:v>
                </c:pt>
                <c:pt idx="28">
                  <c:v>5334</c:v>
                </c:pt>
                <c:pt idx="29">
                  <c:v>6477</c:v>
                </c:pt>
                <c:pt idx="30">
                  <c:v>4953</c:v>
                </c:pt>
                <c:pt idx="31">
                  <c:v>4953</c:v>
                </c:pt>
                <c:pt idx="32">
                  <c:v>6858</c:v>
                </c:pt>
                <c:pt idx="33">
                  <c:v>4767</c:v>
                </c:pt>
                <c:pt idx="34">
                  <c:v>4359</c:v>
                </c:pt>
                <c:pt idx="35">
                  <c:v>4572</c:v>
                </c:pt>
                <c:pt idx="36">
                  <c:v>4953</c:v>
                </c:pt>
                <c:pt idx="37">
                  <c:v>4952</c:v>
                </c:pt>
                <c:pt idx="38">
                  <c:v>4573</c:v>
                </c:pt>
                <c:pt idx="39">
                  <c:v>4572</c:v>
                </c:pt>
                <c:pt idx="40">
                  <c:v>6876</c:v>
                </c:pt>
                <c:pt idx="41">
                  <c:v>5715</c:v>
                </c:pt>
                <c:pt idx="42">
                  <c:v>6096</c:v>
                </c:pt>
                <c:pt idx="43">
                  <c:v>7239</c:v>
                </c:pt>
                <c:pt idx="44">
                  <c:v>6477</c:v>
                </c:pt>
                <c:pt idx="45">
                  <c:v>6096</c:v>
                </c:pt>
                <c:pt idx="46">
                  <c:v>7620</c:v>
                </c:pt>
                <c:pt idx="47">
                  <c:v>6858</c:v>
                </c:pt>
                <c:pt idx="48">
                  <c:v>6477</c:v>
                </c:pt>
                <c:pt idx="49">
                  <c:v>7239</c:v>
                </c:pt>
                <c:pt idx="50">
                  <c:v>8001</c:v>
                </c:pt>
                <c:pt idx="51">
                  <c:v>6858</c:v>
                </c:pt>
                <c:pt idx="52">
                  <c:v>7239</c:v>
                </c:pt>
                <c:pt idx="53">
                  <c:v>8763</c:v>
                </c:pt>
                <c:pt idx="54">
                  <c:v>7620</c:v>
                </c:pt>
                <c:pt idx="55">
                  <c:v>8001</c:v>
                </c:pt>
                <c:pt idx="56">
                  <c:v>6594</c:v>
                </c:pt>
                <c:pt idx="57">
                  <c:v>8265</c:v>
                </c:pt>
                <c:pt idx="58">
                  <c:v>8382</c:v>
                </c:pt>
                <c:pt idx="59">
                  <c:v>8763</c:v>
                </c:pt>
                <c:pt idx="60">
                  <c:v>9525</c:v>
                </c:pt>
                <c:pt idx="61">
                  <c:v>8763</c:v>
                </c:pt>
                <c:pt idx="62">
                  <c:v>8763</c:v>
                </c:pt>
                <c:pt idx="63">
                  <c:v>12256</c:v>
                </c:pt>
                <c:pt idx="64">
                  <c:v>4311</c:v>
                </c:pt>
                <c:pt idx="65">
                  <c:v>2928</c:v>
                </c:pt>
                <c:pt idx="66">
                  <c:v>7937</c:v>
                </c:pt>
                <c:pt idx="67">
                  <c:v>4953</c:v>
                </c:pt>
                <c:pt idx="68">
                  <c:v>3810</c:v>
                </c:pt>
                <c:pt idx="69">
                  <c:v>3810</c:v>
                </c:pt>
                <c:pt idx="70">
                  <c:v>3789</c:v>
                </c:pt>
                <c:pt idx="71">
                  <c:v>4974</c:v>
                </c:pt>
                <c:pt idx="72">
                  <c:v>4953</c:v>
                </c:pt>
                <c:pt idx="73">
                  <c:v>4953</c:v>
                </c:pt>
                <c:pt idx="74">
                  <c:v>6477</c:v>
                </c:pt>
                <c:pt idx="75">
                  <c:v>4988</c:v>
                </c:pt>
                <c:pt idx="76">
                  <c:v>4918</c:v>
                </c:pt>
                <c:pt idx="77">
                  <c:v>6858</c:v>
                </c:pt>
                <c:pt idx="78">
                  <c:v>5334</c:v>
                </c:pt>
                <c:pt idx="79">
                  <c:v>5334</c:v>
                </c:pt>
                <c:pt idx="80">
                  <c:v>5715</c:v>
                </c:pt>
                <c:pt idx="81">
                  <c:v>6858</c:v>
                </c:pt>
                <c:pt idx="82">
                  <c:v>5334</c:v>
                </c:pt>
                <c:pt idx="83">
                  <c:v>5715</c:v>
                </c:pt>
                <c:pt idx="84">
                  <c:v>7239</c:v>
                </c:pt>
                <c:pt idx="85">
                  <c:v>6096</c:v>
                </c:pt>
                <c:pt idx="86">
                  <c:v>5715</c:v>
                </c:pt>
                <c:pt idx="87">
                  <c:v>6054</c:v>
                </c:pt>
                <c:pt idx="88">
                  <c:v>5376</c:v>
                </c:pt>
                <c:pt idx="89">
                  <c:v>6477</c:v>
                </c:pt>
                <c:pt idx="90">
                  <c:v>6096</c:v>
                </c:pt>
                <c:pt idx="91">
                  <c:v>7620</c:v>
                </c:pt>
                <c:pt idx="92">
                  <c:v>6477</c:v>
                </c:pt>
                <c:pt idx="93">
                  <c:v>6858</c:v>
                </c:pt>
                <c:pt idx="94">
                  <c:v>7620</c:v>
                </c:pt>
                <c:pt idx="95">
                  <c:v>7239</c:v>
                </c:pt>
                <c:pt idx="96">
                  <c:v>6858</c:v>
                </c:pt>
                <c:pt idx="97">
                  <c:v>8763</c:v>
                </c:pt>
                <c:pt idx="98">
                  <c:v>7620</c:v>
                </c:pt>
                <c:pt idx="99">
                  <c:v>7620</c:v>
                </c:pt>
                <c:pt idx="100">
                  <c:v>8382</c:v>
                </c:pt>
                <c:pt idx="101">
                  <c:v>9525</c:v>
                </c:pt>
                <c:pt idx="102">
                  <c:v>9144</c:v>
                </c:pt>
                <c:pt idx="103">
                  <c:v>9144</c:v>
                </c:pt>
                <c:pt idx="104">
                  <c:v>10287</c:v>
                </c:pt>
                <c:pt idx="105">
                  <c:v>10287</c:v>
                </c:pt>
                <c:pt idx="106">
                  <c:v>9525</c:v>
                </c:pt>
                <c:pt idx="107">
                  <c:v>12420</c:v>
                </c:pt>
                <c:pt idx="108">
                  <c:v>5462</c:v>
                </c:pt>
                <c:pt idx="109">
                  <c:v>7264</c:v>
                </c:pt>
                <c:pt idx="110">
                  <c:v>10668</c:v>
                </c:pt>
                <c:pt idx="111">
                  <c:v>5715</c:v>
                </c:pt>
                <c:pt idx="112">
                  <c:v>4572</c:v>
                </c:pt>
                <c:pt idx="113">
                  <c:v>4953</c:v>
                </c:pt>
                <c:pt idx="114">
                  <c:v>6858</c:v>
                </c:pt>
                <c:pt idx="115">
                  <c:v>4953</c:v>
                </c:pt>
                <c:pt idx="116">
                  <c:v>4953</c:v>
                </c:pt>
                <c:pt idx="117">
                  <c:v>5260</c:v>
                </c:pt>
                <c:pt idx="118">
                  <c:v>5027</c:v>
                </c:pt>
                <c:pt idx="119">
                  <c:v>5334</c:v>
                </c:pt>
                <c:pt idx="120">
                  <c:v>6096</c:v>
                </c:pt>
                <c:pt idx="121">
                  <c:v>6477</c:v>
                </c:pt>
                <c:pt idx="122">
                  <c:v>5334</c:v>
                </c:pt>
                <c:pt idx="123">
                  <c:v>5715</c:v>
                </c:pt>
                <c:pt idx="124">
                  <c:v>6858</c:v>
                </c:pt>
                <c:pt idx="125">
                  <c:v>6096</c:v>
                </c:pt>
                <c:pt idx="126">
                  <c:v>5853</c:v>
                </c:pt>
                <c:pt idx="127">
                  <c:v>7482</c:v>
                </c:pt>
                <c:pt idx="128">
                  <c:v>6477</c:v>
                </c:pt>
                <c:pt idx="129">
                  <c:v>6096</c:v>
                </c:pt>
                <c:pt idx="130">
                  <c:v>7239</c:v>
                </c:pt>
                <c:pt idx="131">
                  <c:v>6477</c:v>
                </c:pt>
                <c:pt idx="132">
                  <c:v>5334</c:v>
                </c:pt>
                <c:pt idx="133">
                  <c:v>5715</c:v>
                </c:pt>
                <c:pt idx="134">
                  <c:v>5334</c:v>
                </c:pt>
                <c:pt idx="135">
                  <c:v>5715</c:v>
                </c:pt>
                <c:pt idx="136">
                  <c:v>6096</c:v>
                </c:pt>
                <c:pt idx="137">
                  <c:v>6096</c:v>
                </c:pt>
                <c:pt idx="138">
                  <c:v>6078</c:v>
                </c:pt>
                <c:pt idx="139">
                  <c:v>6495</c:v>
                </c:pt>
                <c:pt idx="140">
                  <c:v>6096</c:v>
                </c:pt>
                <c:pt idx="141">
                  <c:v>6477</c:v>
                </c:pt>
                <c:pt idx="142">
                  <c:v>6477</c:v>
                </c:pt>
                <c:pt idx="143">
                  <c:v>8001</c:v>
                </c:pt>
                <c:pt idx="144">
                  <c:v>8001</c:v>
                </c:pt>
                <c:pt idx="145">
                  <c:v>8382</c:v>
                </c:pt>
                <c:pt idx="146">
                  <c:v>9525</c:v>
                </c:pt>
                <c:pt idx="147">
                  <c:v>8763</c:v>
                </c:pt>
                <c:pt idx="148">
                  <c:v>9144</c:v>
                </c:pt>
                <c:pt idx="149">
                  <c:v>9525</c:v>
                </c:pt>
                <c:pt idx="150">
                  <c:v>10668</c:v>
                </c:pt>
                <c:pt idx="151">
                  <c:v>8379</c:v>
                </c:pt>
                <c:pt idx="152">
                  <c:v>5058</c:v>
                </c:pt>
                <c:pt idx="153">
                  <c:v>1745</c:v>
                </c:pt>
                <c:pt idx="154">
                  <c:v>4630</c:v>
                </c:pt>
                <c:pt idx="155">
                  <c:v>4572</c:v>
                </c:pt>
                <c:pt idx="156">
                  <c:v>6477</c:v>
                </c:pt>
                <c:pt idx="157">
                  <c:v>5334</c:v>
                </c:pt>
                <c:pt idx="158">
                  <c:v>4953</c:v>
                </c:pt>
                <c:pt idx="159">
                  <c:v>6635</c:v>
                </c:pt>
                <c:pt idx="160">
                  <c:v>5557</c:v>
                </c:pt>
                <c:pt idx="161">
                  <c:v>4953</c:v>
                </c:pt>
                <c:pt idx="162">
                  <c:v>6477</c:v>
                </c:pt>
                <c:pt idx="163">
                  <c:v>6096</c:v>
                </c:pt>
                <c:pt idx="164">
                  <c:v>5715</c:v>
                </c:pt>
                <c:pt idx="165">
                  <c:v>5715</c:v>
                </c:pt>
                <c:pt idx="166">
                  <c:v>7239</c:v>
                </c:pt>
                <c:pt idx="167">
                  <c:v>5715</c:v>
                </c:pt>
                <c:pt idx="168">
                  <c:v>6096</c:v>
                </c:pt>
                <c:pt idx="169">
                  <c:v>7239</c:v>
                </c:pt>
                <c:pt idx="170">
                  <c:v>6477</c:v>
                </c:pt>
                <c:pt idx="171">
                  <c:v>6096</c:v>
                </c:pt>
                <c:pt idx="172">
                  <c:v>7620</c:v>
                </c:pt>
                <c:pt idx="173">
                  <c:v>6858</c:v>
                </c:pt>
                <c:pt idx="174">
                  <c:v>6477</c:v>
                </c:pt>
                <c:pt idx="175">
                  <c:v>6770</c:v>
                </c:pt>
                <c:pt idx="176">
                  <c:v>7708</c:v>
                </c:pt>
                <c:pt idx="177">
                  <c:v>6858</c:v>
                </c:pt>
                <c:pt idx="178">
                  <c:v>7239</c:v>
                </c:pt>
                <c:pt idx="179">
                  <c:v>8001</c:v>
                </c:pt>
                <c:pt idx="180">
                  <c:v>8001</c:v>
                </c:pt>
                <c:pt idx="181">
                  <c:v>7620</c:v>
                </c:pt>
                <c:pt idx="182">
                  <c:v>9053</c:v>
                </c:pt>
                <c:pt idx="183">
                  <c:v>8473</c:v>
                </c:pt>
                <c:pt idx="184">
                  <c:v>8001</c:v>
                </c:pt>
                <c:pt idx="185">
                  <c:v>8763</c:v>
                </c:pt>
                <c:pt idx="186">
                  <c:v>6858</c:v>
                </c:pt>
                <c:pt idx="187">
                  <c:v>9144</c:v>
                </c:pt>
                <c:pt idx="188">
                  <c:v>9144</c:v>
                </c:pt>
                <c:pt idx="189">
                  <c:v>10287</c:v>
                </c:pt>
                <c:pt idx="190">
                  <c:v>9906</c:v>
                </c:pt>
                <c:pt idx="191">
                  <c:v>9906</c:v>
                </c:pt>
                <c:pt idx="192">
                  <c:v>10922</c:v>
                </c:pt>
                <c:pt idx="193">
                  <c:v>7151</c:v>
                </c:pt>
                <c:pt idx="194">
                  <c:v>3998</c:v>
                </c:pt>
                <c:pt idx="195">
                  <c:v>8028</c:v>
                </c:pt>
                <c:pt idx="196">
                  <c:v>8001</c:v>
                </c:pt>
                <c:pt idx="197">
                  <c:v>5334</c:v>
                </c:pt>
                <c:pt idx="198">
                  <c:v>4953</c:v>
                </c:pt>
                <c:pt idx="199">
                  <c:v>4953</c:v>
                </c:pt>
              </c:numCache>
            </c:numRef>
          </c:val>
          <c:smooth val="0"/>
        </c:ser>
        <c:ser>
          <c:idx val="1"/>
          <c:order val="1"/>
          <c:spPr>
            <a:ln w="28440" cap="rnd" cmpd="sng" algn="ctr">
              <a:solidFill>
                <a:srgbClr val="C0504D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[report_template.xlsx]pynvme!$B$1000:$B$1199</c:f>
              <c:numCache>
                <c:formatCode>General</c:formatCode>
                <c:ptCount val="200"/>
                <c:pt idx="0">
                  <c:v>21300</c:v>
                </c:pt>
                <c:pt idx="1">
                  <c:v>21644</c:v>
                </c:pt>
                <c:pt idx="2">
                  <c:v>22737</c:v>
                </c:pt>
                <c:pt idx="3">
                  <c:v>22298</c:v>
                </c:pt>
                <c:pt idx="4">
                  <c:v>20888</c:v>
                </c:pt>
                <c:pt idx="5">
                  <c:v>21216</c:v>
                </c:pt>
                <c:pt idx="6">
                  <c:v>20876</c:v>
                </c:pt>
                <c:pt idx="7">
                  <c:v>22306</c:v>
                </c:pt>
                <c:pt idx="8">
                  <c:v>21949</c:v>
                </c:pt>
                <c:pt idx="9">
                  <c:v>20631</c:v>
                </c:pt>
                <c:pt idx="10">
                  <c:v>21343</c:v>
                </c:pt>
                <c:pt idx="11">
                  <c:v>22554</c:v>
                </c:pt>
                <c:pt idx="12">
                  <c:v>22405</c:v>
                </c:pt>
                <c:pt idx="13">
                  <c:v>20847</c:v>
                </c:pt>
                <c:pt idx="14">
                  <c:v>21080</c:v>
                </c:pt>
                <c:pt idx="15">
                  <c:v>21170</c:v>
                </c:pt>
                <c:pt idx="16">
                  <c:v>21949</c:v>
                </c:pt>
                <c:pt idx="17">
                  <c:v>21842</c:v>
                </c:pt>
                <c:pt idx="18">
                  <c:v>21050</c:v>
                </c:pt>
                <c:pt idx="19">
                  <c:v>21544</c:v>
                </c:pt>
                <c:pt idx="20">
                  <c:v>22839</c:v>
                </c:pt>
                <c:pt idx="21">
                  <c:v>22394</c:v>
                </c:pt>
                <c:pt idx="22">
                  <c:v>21262</c:v>
                </c:pt>
                <c:pt idx="23">
                  <c:v>21267</c:v>
                </c:pt>
                <c:pt idx="24">
                  <c:v>21750</c:v>
                </c:pt>
                <c:pt idx="25">
                  <c:v>21888</c:v>
                </c:pt>
                <c:pt idx="26">
                  <c:v>22110</c:v>
                </c:pt>
                <c:pt idx="27">
                  <c:v>20535</c:v>
                </c:pt>
                <c:pt idx="28">
                  <c:v>20982</c:v>
                </c:pt>
                <c:pt idx="29">
                  <c:v>22405</c:v>
                </c:pt>
                <c:pt idx="30">
                  <c:v>21649</c:v>
                </c:pt>
                <c:pt idx="31">
                  <c:v>21470</c:v>
                </c:pt>
                <c:pt idx="32">
                  <c:v>20805</c:v>
                </c:pt>
                <c:pt idx="33">
                  <c:v>22135</c:v>
                </c:pt>
                <c:pt idx="34">
                  <c:v>22538</c:v>
                </c:pt>
                <c:pt idx="35">
                  <c:v>21454</c:v>
                </c:pt>
                <c:pt idx="36">
                  <c:v>21447</c:v>
                </c:pt>
                <c:pt idx="37">
                  <c:v>21865</c:v>
                </c:pt>
                <c:pt idx="38">
                  <c:v>22425</c:v>
                </c:pt>
                <c:pt idx="39">
                  <c:v>22378</c:v>
                </c:pt>
                <c:pt idx="40">
                  <c:v>22419</c:v>
                </c:pt>
                <c:pt idx="41">
                  <c:v>21273</c:v>
                </c:pt>
                <c:pt idx="42">
                  <c:v>22198</c:v>
                </c:pt>
                <c:pt idx="43">
                  <c:v>22712</c:v>
                </c:pt>
                <c:pt idx="44">
                  <c:v>22732</c:v>
                </c:pt>
                <c:pt idx="45">
                  <c:v>21708</c:v>
                </c:pt>
                <c:pt idx="46">
                  <c:v>21603</c:v>
                </c:pt>
                <c:pt idx="47">
                  <c:v>22492</c:v>
                </c:pt>
                <c:pt idx="48">
                  <c:v>22305</c:v>
                </c:pt>
                <c:pt idx="49">
                  <c:v>21684</c:v>
                </c:pt>
                <c:pt idx="50">
                  <c:v>20848</c:v>
                </c:pt>
                <c:pt idx="51">
                  <c:v>21884</c:v>
                </c:pt>
                <c:pt idx="52">
                  <c:v>21655</c:v>
                </c:pt>
                <c:pt idx="53">
                  <c:v>21868</c:v>
                </c:pt>
                <c:pt idx="54">
                  <c:v>21217</c:v>
                </c:pt>
                <c:pt idx="55">
                  <c:v>21491</c:v>
                </c:pt>
                <c:pt idx="56">
                  <c:v>21989</c:v>
                </c:pt>
                <c:pt idx="57">
                  <c:v>22058</c:v>
                </c:pt>
                <c:pt idx="58">
                  <c:v>21573</c:v>
                </c:pt>
                <c:pt idx="59">
                  <c:v>21448</c:v>
                </c:pt>
                <c:pt idx="60">
                  <c:v>22166</c:v>
                </c:pt>
                <c:pt idx="61">
                  <c:v>22905</c:v>
                </c:pt>
                <c:pt idx="62">
                  <c:v>21868</c:v>
                </c:pt>
                <c:pt idx="63">
                  <c:v>22586</c:v>
                </c:pt>
                <c:pt idx="64">
                  <c:v>22335</c:v>
                </c:pt>
                <c:pt idx="65">
                  <c:v>22215</c:v>
                </c:pt>
                <c:pt idx="66">
                  <c:v>22180</c:v>
                </c:pt>
                <c:pt idx="67">
                  <c:v>22201</c:v>
                </c:pt>
                <c:pt idx="68">
                  <c:v>22302</c:v>
                </c:pt>
                <c:pt idx="69">
                  <c:v>22529</c:v>
                </c:pt>
                <c:pt idx="70">
                  <c:v>22540</c:v>
                </c:pt>
                <c:pt idx="71">
                  <c:v>21868</c:v>
                </c:pt>
                <c:pt idx="72">
                  <c:v>22506</c:v>
                </c:pt>
                <c:pt idx="73">
                  <c:v>22713</c:v>
                </c:pt>
                <c:pt idx="74">
                  <c:v>22870</c:v>
                </c:pt>
                <c:pt idx="75">
                  <c:v>22858</c:v>
                </c:pt>
                <c:pt idx="76">
                  <c:v>22681</c:v>
                </c:pt>
                <c:pt idx="77">
                  <c:v>22236</c:v>
                </c:pt>
                <c:pt idx="78">
                  <c:v>22257</c:v>
                </c:pt>
                <c:pt idx="79">
                  <c:v>22068</c:v>
                </c:pt>
                <c:pt idx="80">
                  <c:v>22424</c:v>
                </c:pt>
                <c:pt idx="81">
                  <c:v>23099</c:v>
                </c:pt>
                <c:pt idx="82">
                  <c:v>22804</c:v>
                </c:pt>
                <c:pt idx="83">
                  <c:v>22567</c:v>
                </c:pt>
                <c:pt idx="84">
                  <c:v>22665</c:v>
                </c:pt>
                <c:pt idx="85">
                  <c:v>23483</c:v>
                </c:pt>
                <c:pt idx="86">
                  <c:v>23056</c:v>
                </c:pt>
                <c:pt idx="87">
                  <c:v>23536</c:v>
                </c:pt>
                <c:pt idx="88">
                  <c:v>23551</c:v>
                </c:pt>
                <c:pt idx="89">
                  <c:v>22490</c:v>
                </c:pt>
                <c:pt idx="90">
                  <c:v>22760</c:v>
                </c:pt>
                <c:pt idx="91">
                  <c:v>23644</c:v>
                </c:pt>
                <c:pt idx="92">
                  <c:v>23590</c:v>
                </c:pt>
                <c:pt idx="93">
                  <c:v>22988</c:v>
                </c:pt>
                <c:pt idx="94">
                  <c:v>21966</c:v>
                </c:pt>
                <c:pt idx="95">
                  <c:v>22037</c:v>
                </c:pt>
                <c:pt idx="96">
                  <c:v>23337</c:v>
                </c:pt>
                <c:pt idx="97">
                  <c:v>22469</c:v>
                </c:pt>
                <c:pt idx="98">
                  <c:v>23634</c:v>
                </c:pt>
                <c:pt idx="99">
                  <c:v>23768</c:v>
                </c:pt>
                <c:pt idx="100">
                  <c:v>24245</c:v>
                </c:pt>
                <c:pt idx="101">
                  <c:v>22672</c:v>
                </c:pt>
                <c:pt idx="102">
                  <c:v>21925</c:v>
                </c:pt>
                <c:pt idx="103">
                  <c:v>22655</c:v>
                </c:pt>
                <c:pt idx="104">
                  <c:v>23069</c:v>
                </c:pt>
                <c:pt idx="105">
                  <c:v>23006</c:v>
                </c:pt>
                <c:pt idx="106">
                  <c:v>21887</c:v>
                </c:pt>
                <c:pt idx="107">
                  <c:v>22277</c:v>
                </c:pt>
                <c:pt idx="108">
                  <c:v>22719</c:v>
                </c:pt>
                <c:pt idx="109">
                  <c:v>23458</c:v>
                </c:pt>
                <c:pt idx="110">
                  <c:v>23786</c:v>
                </c:pt>
                <c:pt idx="111">
                  <c:v>22716</c:v>
                </c:pt>
                <c:pt idx="112">
                  <c:v>23418</c:v>
                </c:pt>
                <c:pt idx="113">
                  <c:v>23377</c:v>
                </c:pt>
                <c:pt idx="114">
                  <c:v>23518</c:v>
                </c:pt>
                <c:pt idx="115">
                  <c:v>23285</c:v>
                </c:pt>
                <c:pt idx="116">
                  <c:v>24359</c:v>
                </c:pt>
                <c:pt idx="117">
                  <c:v>24184</c:v>
                </c:pt>
                <c:pt idx="118">
                  <c:v>24392</c:v>
                </c:pt>
                <c:pt idx="119">
                  <c:v>24117</c:v>
                </c:pt>
                <c:pt idx="120">
                  <c:v>23483</c:v>
                </c:pt>
                <c:pt idx="121">
                  <c:v>24596</c:v>
                </c:pt>
                <c:pt idx="122">
                  <c:v>23787</c:v>
                </c:pt>
                <c:pt idx="123">
                  <c:v>23368</c:v>
                </c:pt>
                <c:pt idx="124">
                  <c:v>22039</c:v>
                </c:pt>
                <c:pt idx="125">
                  <c:v>23779</c:v>
                </c:pt>
                <c:pt idx="126">
                  <c:v>23456</c:v>
                </c:pt>
                <c:pt idx="127">
                  <c:v>21488</c:v>
                </c:pt>
                <c:pt idx="128">
                  <c:v>21574</c:v>
                </c:pt>
                <c:pt idx="129">
                  <c:v>23724</c:v>
                </c:pt>
                <c:pt idx="130">
                  <c:v>24072</c:v>
                </c:pt>
                <c:pt idx="131">
                  <c:v>23844</c:v>
                </c:pt>
                <c:pt idx="132">
                  <c:v>23725</c:v>
                </c:pt>
                <c:pt idx="133">
                  <c:v>24338</c:v>
                </c:pt>
                <c:pt idx="134">
                  <c:v>23622</c:v>
                </c:pt>
                <c:pt idx="135">
                  <c:v>24003</c:v>
                </c:pt>
                <c:pt idx="136">
                  <c:v>23112</c:v>
                </c:pt>
                <c:pt idx="137">
                  <c:v>23226</c:v>
                </c:pt>
                <c:pt idx="138">
                  <c:v>24036</c:v>
                </c:pt>
                <c:pt idx="139">
                  <c:v>22856</c:v>
                </c:pt>
                <c:pt idx="140">
                  <c:v>23038</c:v>
                </c:pt>
                <c:pt idx="141">
                  <c:v>23233</c:v>
                </c:pt>
                <c:pt idx="142">
                  <c:v>23702</c:v>
                </c:pt>
                <c:pt idx="143">
                  <c:v>23839</c:v>
                </c:pt>
                <c:pt idx="144">
                  <c:v>23243</c:v>
                </c:pt>
                <c:pt idx="145">
                  <c:v>23109</c:v>
                </c:pt>
                <c:pt idx="146">
                  <c:v>24242</c:v>
                </c:pt>
                <c:pt idx="147">
                  <c:v>23641</c:v>
                </c:pt>
                <c:pt idx="148">
                  <c:v>22847</c:v>
                </c:pt>
                <c:pt idx="149">
                  <c:v>22677</c:v>
                </c:pt>
                <c:pt idx="150">
                  <c:v>23900</c:v>
                </c:pt>
                <c:pt idx="151">
                  <c:v>23372</c:v>
                </c:pt>
                <c:pt idx="152">
                  <c:v>22599</c:v>
                </c:pt>
                <c:pt idx="153">
                  <c:v>20702</c:v>
                </c:pt>
                <c:pt idx="154">
                  <c:v>23255</c:v>
                </c:pt>
                <c:pt idx="155">
                  <c:v>23665</c:v>
                </c:pt>
                <c:pt idx="156">
                  <c:v>23123</c:v>
                </c:pt>
                <c:pt idx="157">
                  <c:v>24196</c:v>
                </c:pt>
                <c:pt idx="158">
                  <c:v>23721</c:v>
                </c:pt>
                <c:pt idx="159">
                  <c:v>24011</c:v>
                </c:pt>
                <c:pt idx="160">
                  <c:v>23618</c:v>
                </c:pt>
                <c:pt idx="161">
                  <c:v>23713</c:v>
                </c:pt>
                <c:pt idx="162">
                  <c:v>23674</c:v>
                </c:pt>
                <c:pt idx="163">
                  <c:v>23873</c:v>
                </c:pt>
                <c:pt idx="164">
                  <c:v>23417</c:v>
                </c:pt>
                <c:pt idx="165">
                  <c:v>24100</c:v>
                </c:pt>
                <c:pt idx="166">
                  <c:v>23869</c:v>
                </c:pt>
                <c:pt idx="167">
                  <c:v>23506</c:v>
                </c:pt>
                <c:pt idx="168">
                  <c:v>23572</c:v>
                </c:pt>
                <c:pt idx="169">
                  <c:v>23243</c:v>
                </c:pt>
                <c:pt idx="170">
                  <c:v>23277</c:v>
                </c:pt>
                <c:pt idx="171">
                  <c:v>24224</c:v>
                </c:pt>
                <c:pt idx="172">
                  <c:v>23945</c:v>
                </c:pt>
                <c:pt idx="173">
                  <c:v>23702</c:v>
                </c:pt>
                <c:pt idx="174">
                  <c:v>23378</c:v>
                </c:pt>
                <c:pt idx="175">
                  <c:v>23788</c:v>
                </c:pt>
                <c:pt idx="176">
                  <c:v>23413</c:v>
                </c:pt>
                <c:pt idx="177">
                  <c:v>23923</c:v>
                </c:pt>
                <c:pt idx="178">
                  <c:v>23682</c:v>
                </c:pt>
                <c:pt idx="179">
                  <c:v>23451</c:v>
                </c:pt>
                <c:pt idx="180">
                  <c:v>22989</c:v>
                </c:pt>
                <c:pt idx="181">
                  <c:v>23775</c:v>
                </c:pt>
                <c:pt idx="182">
                  <c:v>23877</c:v>
                </c:pt>
                <c:pt idx="183">
                  <c:v>23490</c:v>
                </c:pt>
                <c:pt idx="184">
                  <c:v>24014</c:v>
                </c:pt>
                <c:pt idx="185">
                  <c:v>24135</c:v>
                </c:pt>
                <c:pt idx="186">
                  <c:v>23156</c:v>
                </c:pt>
                <c:pt idx="187">
                  <c:v>23707</c:v>
                </c:pt>
                <c:pt idx="188">
                  <c:v>23959</c:v>
                </c:pt>
                <c:pt idx="189">
                  <c:v>23933</c:v>
                </c:pt>
                <c:pt idx="190">
                  <c:v>24804</c:v>
                </c:pt>
                <c:pt idx="191">
                  <c:v>23532</c:v>
                </c:pt>
                <c:pt idx="192">
                  <c:v>23835</c:v>
                </c:pt>
                <c:pt idx="193">
                  <c:v>23909</c:v>
                </c:pt>
                <c:pt idx="194">
                  <c:v>24037</c:v>
                </c:pt>
                <c:pt idx="195">
                  <c:v>24124</c:v>
                </c:pt>
                <c:pt idx="196">
                  <c:v>24176</c:v>
                </c:pt>
                <c:pt idx="197">
                  <c:v>24974</c:v>
                </c:pt>
                <c:pt idx="198">
                  <c:v>24236</c:v>
                </c:pt>
                <c:pt idx="199">
                  <c:v>23809</c:v>
                </c:pt>
              </c:numCache>
            </c:numRef>
          </c:val>
          <c:smooth val="0"/>
        </c:ser>
        <c:ser>
          <c:idx val="2"/>
          <c:order val="2"/>
          <c:spPr>
            <a:ln w="28440" cap="rnd" cmpd="sng" algn="ctr">
              <a:solidFill>
                <a:srgbClr val="9BBB59"/>
              </a:solidFill>
              <a:prstDash val="solid"/>
              <a:round/>
            </a:ln>
          </c:spPr>
          <c:marker>
            <c:symbol val="none"/>
          </c:marker>
          <c:dLbls>
            <c:delete val="1"/>
          </c:dLbls>
          <c:val>
            <c:numRef>
              <c:f>[report_template.xlsx]pynvme!$C$1000:$C$1199</c:f>
              <c:numCache>
                <c:formatCode>General</c:formatCode>
                <c:ptCount val="200"/>
                <c:pt idx="0">
                  <c:v>15104</c:v>
                </c:pt>
                <c:pt idx="1">
                  <c:v>14853</c:v>
                </c:pt>
                <c:pt idx="2">
                  <c:v>15105</c:v>
                </c:pt>
                <c:pt idx="3">
                  <c:v>15489</c:v>
                </c:pt>
                <c:pt idx="4">
                  <c:v>16384</c:v>
                </c:pt>
                <c:pt idx="5">
                  <c:v>14721</c:v>
                </c:pt>
                <c:pt idx="6">
                  <c:v>14721</c:v>
                </c:pt>
                <c:pt idx="7">
                  <c:v>14976</c:v>
                </c:pt>
                <c:pt idx="8">
                  <c:v>14978</c:v>
                </c:pt>
                <c:pt idx="9">
                  <c:v>15232</c:v>
                </c:pt>
                <c:pt idx="10">
                  <c:v>14724</c:v>
                </c:pt>
                <c:pt idx="11">
                  <c:v>16128</c:v>
                </c:pt>
                <c:pt idx="12">
                  <c:v>15105</c:v>
                </c:pt>
                <c:pt idx="13">
                  <c:v>15232</c:v>
                </c:pt>
                <c:pt idx="14">
                  <c:v>15104</c:v>
                </c:pt>
                <c:pt idx="15">
                  <c:v>14977</c:v>
                </c:pt>
                <c:pt idx="16">
                  <c:v>14720</c:v>
                </c:pt>
                <c:pt idx="17">
                  <c:v>16129</c:v>
                </c:pt>
                <c:pt idx="18">
                  <c:v>14976</c:v>
                </c:pt>
                <c:pt idx="19">
                  <c:v>14721</c:v>
                </c:pt>
                <c:pt idx="20">
                  <c:v>14976</c:v>
                </c:pt>
                <c:pt idx="21">
                  <c:v>15360</c:v>
                </c:pt>
                <c:pt idx="22">
                  <c:v>15489</c:v>
                </c:pt>
                <c:pt idx="23">
                  <c:v>15360</c:v>
                </c:pt>
                <c:pt idx="24">
                  <c:v>16001</c:v>
                </c:pt>
                <c:pt idx="25">
                  <c:v>15232</c:v>
                </c:pt>
                <c:pt idx="26">
                  <c:v>14977</c:v>
                </c:pt>
                <c:pt idx="27">
                  <c:v>15616</c:v>
                </c:pt>
                <c:pt idx="28">
                  <c:v>15488</c:v>
                </c:pt>
                <c:pt idx="29">
                  <c:v>15361</c:v>
                </c:pt>
                <c:pt idx="30">
                  <c:v>15199</c:v>
                </c:pt>
                <c:pt idx="31">
                  <c:v>16162</c:v>
                </c:pt>
                <c:pt idx="32">
                  <c:v>15488</c:v>
                </c:pt>
                <c:pt idx="33">
                  <c:v>15105</c:v>
                </c:pt>
                <c:pt idx="34">
                  <c:v>15104</c:v>
                </c:pt>
                <c:pt idx="35">
                  <c:v>15104</c:v>
                </c:pt>
                <c:pt idx="36">
                  <c:v>15105</c:v>
                </c:pt>
                <c:pt idx="37">
                  <c:v>15104</c:v>
                </c:pt>
                <c:pt idx="38">
                  <c:v>16129</c:v>
                </c:pt>
                <c:pt idx="39">
                  <c:v>14976</c:v>
                </c:pt>
                <c:pt idx="40">
                  <c:v>14976</c:v>
                </c:pt>
                <c:pt idx="41">
                  <c:v>15361</c:v>
                </c:pt>
                <c:pt idx="42">
                  <c:v>15360</c:v>
                </c:pt>
                <c:pt idx="43">
                  <c:v>14977</c:v>
                </c:pt>
                <c:pt idx="44">
                  <c:v>15104</c:v>
                </c:pt>
                <c:pt idx="45">
                  <c:v>16385</c:v>
                </c:pt>
                <c:pt idx="46">
                  <c:v>15104</c:v>
                </c:pt>
                <c:pt idx="47">
                  <c:v>15070</c:v>
                </c:pt>
                <c:pt idx="48">
                  <c:v>15011</c:v>
                </c:pt>
                <c:pt idx="49">
                  <c:v>15360</c:v>
                </c:pt>
                <c:pt idx="50">
                  <c:v>15617</c:v>
                </c:pt>
                <c:pt idx="51">
                  <c:v>15646</c:v>
                </c:pt>
                <c:pt idx="52">
                  <c:v>16257</c:v>
                </c:pt>
                <c:pt idx="53">
                  <c:v>14976</c:v>
                </c:pt>
                <c:pt idx="54">
                  <c:v>15232</c:v>
                </c:pt>
                <c:pt idx="55">
                  <c:v>15361</c:v>
                </c:pt>
                <c:pt idx="56">
                  <c:v>15232</c:v>
                </c:pt>
                <c:pt idx="57">
                  <c:v>14977</c:v>
                </c:pt>
                <c:pt idx="58">
                  <c:v>15360</c:v>
                </c:pt>
                <c:pt idx="59">
                  <c:v>16001</c:v>
                </c:pt>
                <c:pt idx="60">
                  <c:v>15232</c:v>
                </c:pt>
                <c:pt idx="61">
                  <c:v>14848</c:v>
                </c:pt>
                <c:pt idx="62">
                  <c:v>15105</c:v>
                </c:pt>
                <c:pt idx="63">
                  <c:v>15232</c:v>
                </c:pt>
                <c:pt idx="64">
                  <c:v>15111</c:v>
                </c:pt>
                <c:pt idx="65">
                  <c:v>15939</c:v>
                </c:pt>
                <c:pt idx="66">
                  <c:v>14979</c:v>
                </c:pt>
                <c:pt idx="67">
                  <c:v>15106</c:v>
                </c:pt>
                <c:pt idx="68">
                  <c:v>15359</c:v>
                </c:pt>
                <c:pt idx="69">
                  <c:v>15587</c:v>
                </c:pt>
                <c:pt idx="70">
                  <c:v>15396</c:v>
                </c:pt>
                <c:pt idx="71">
                  <c:v>15233</c:v>
                </c:pt>
                <c:pt idx="72">
                  <c:v>16256</c:v>
                </c:pt>
                <c:pt idx="73">
                  <c:v>15745</c:v>
                </c:pt>
                <c:pt idx="74">
                  <c:v>15616</c:v>
                </c:pt>
                <c:pt idx="75">
                  <c:v>15233</c:v>
                </c:pt>
                <c:pt idx="76">
                  <c:v>15488</c:v>
                </c:pt>
                <c:pt idx="77">
                  <c:v>14976</c:v>
                </c:pt>
                <c:pt idx="78">
                  <c:v>15233</c:v>
                </c:pt>
                <c:pt idx="79">
                  <c:v>16512</c:v>
                </c:pt>
                <c:pt idx="80">
                  <c:v>15617</c:v>
                </c:pt>
                <c:pt idx="81">
                  <c:v>14982</c:v>
                </c:pt>
                <c:pt idx="82">
                  <c:v>15361</c:v>
                </c:pt>
                <c:pt idx="83">
                  <c:v>15488</c:v>
                </c:pt>
                <c:pt idx="84">
                  <c:v>15488</c:v>
                </c:pt>
                <c:pt idx="85">
                  <c:v>15233</c:v>
                </c:pt>
                <c:pt idx="86">
                  <c:v>16384</c:v>
                </c:pt>
                <c:pt idx="87">
                  <c:v>15363</c:v>
                </c:pt>
                <c:pt idx="88">
                  <c:v>13983</c:v>
                </c:pt>
                <c:pt idx="89">
                  <c:v>12700</c:v>
                </c:pt>
                <c:pt idx="90">
                  <c:v>13285</c:v>
                </c:pt>
                <c:pt idx="91">
                  <c:v>13696</c:v>
                </c:pt>
                <c:pt idx="92">
                  <c:v>12717</c:v>
                </c:pt>
                <c:pt idx="93">
                  <c:v>13255</c:v>
                </c:pt>
                <c:pt idx="94">
                  <c:v>13952</c:v>
                </c:pt>
                <c:pt idx="95">
                  <c:v>12789</c:v>
                </c:pt>
                <c:pt idx="96">
                  <c:v>12862</c:v>
                </c:pt>
                <c:pt idx="97">
                  <c:v>13058</c:v>
                </c:pt>
                <c:pt idx="98">
                  <c:v>14215</c:v>
                </c:pt>
                <c:pt idx="99">
                  <c:v>12937</c:v>
                </c:pt>
                <c:pt idx="100">
                  <c:v>13001</c:v>
                </c:pt>
                <c:pt idx="101">
                  <c:v>13088</c:v>
                </c:pt>
                <c:pt idx="102">
                  <c:v>13824</c:v>
                </c:pt>
                <c:pt idx="103">
                  <c:v>13185</c:v>
                </c:pt>
                <c:pt idx="104">
                  <c:v>13222</c:v>
                </c:pt>
                <c:pt idx="105">
                  <c:v>14004</c:v>
                </c:pt>
                <c:pt idx="106">
                  <c:v>13228</c:v>
                </c:pt>
                <c:pt idx="107">
                  <c:v>12765</c:v>
                </c:pt>
                <c:pt idx="108">
                  <c:v>13118</c:v>
                </c:pt>
                <c:pt idx="109">
                  <c:v>14246</c:v>
                </c:pt>
                <c:pt idx="110">
                  <c:v>12558</c:v>
                </c:pt>
                <c:pt idx="111">
                  <c:v>12931</c:v>
                </c:pt>
                <c:pt idx="112">
                  <c:v>13152</c:v>
                </c:pt>
                <c:pt idx="113">
                  <c:v>13784</c:v>
                </c:pt>
                <c:pt idx="114">
                  <c:v>13022</c:v>
                </c:pt>
                <c:pt idx="115">
                  <c:v>13271</c:v>
                </c:pt>
                <c:pt idx="116">
                  <c:v>14249</c:v>
                </c:pt>
                <c:pt idx="117">
                  <c:v>12758</c:v>
                </c:pt>
                <c:pt idx="118">
                  <c:v>14930</c:v>
                </c:pt>
                <c:pt idx="119">
                  <c:v>15619</c:v>
                </c:pt>
                <c:pt idx="120">
                  <c:v>15870</c:v>
                </c:pt>
                <c:pt idx="121">
                  <c:v>15872</c:v>
                </c:pt>
                <c:pt idx="122">
                  <c:v>16257</c:v>
                </c:pt>
                <c:pt idx="123">
                  <c:v>15616</c:v>
                </c:pt>
                <c:pt idx="124">
                  <c:v>15617</c:v>
                </c:pt>
                <c:pt idx="125">
                  <c:v>15874</c:v>
                </c:pt>
                <c:pt idx="126">
                  <c:v>15617</c:v>
                </c:pt>
                <c:pt idx="127">
                  <c:v>15488</c:v>
                </c:pt>
                <c:pt idx="128">
                  <c:v>15744</c:v>
                </c:pt>
                <c:pt idx="129">
                  <c:v>16897</c:v>
                </c:pt>
                <c:pt idx="130">
                  <c:v>16000</c:v>
                </c:pt>
                <c:pt idx="131">
                  <c:v>15745</c:v>
                </c:pt>
                <c:pt idx="132">
                  <c:v>15616</c:v>
                </c:pt>
                <c:pt idx="133">
                  <c:v>15361</c:v>
                </c:pt>
                <c:pt idx="134">
                  <c:v>15744</c:v>
                </c:pt>
                <c:pt idx="135">
                  <c:v>15744</c:v>
                </c:pt>
                <c:pt idx="136">
                  <c:v>16897</c:v>
                </c:pt>
                <c:pt idx="137">
                  <c:v>15232</c:v>
                </c:pt>
                <c:pt idx="138">
                  <c:v>15617</c:v>
                </c:pt>
                <c:pt idx="139">
                  <c:v>15873</c:v>
                </c:pt>
                <c:pt idx="140">
                  <c:v>15488</c:v>
                </c:pt>
                <c:pt idx="141">
                  <c:v>15616</c:v>
                </c:pt>
                <c:pt idx="142">
                  <c:v>16384</c:v>
                </c:pt>
                <c:pt idx="143">
                  <c:v>16769</c:v>
                </c:pt>
                <c:pt idx="144">
                  <c:v>15488</c:v>
                </c:pt>
                <c:pt idx="145">
                  <c:v>15745</c:v>
                </c:pt>
                <c:pt idx="146">
                  <c:v>15872</c:v>
                </c:pt>
                <c:pt idx="147">
                  <c:v>15745</c:v>
                </c:pt>
                <c:pt idx="148">
                  <c:v>16128</c:v>
                </c:pt>
                <c:pt idx="149">
                  <c:v>16512</c:v>
                </c:pt>
                <c:pt idx="150">
                  <c:v>16769</c:v>
                </c:pt>
                <c:pt idx="151">
                  <c:v>15744</c:v>
                </c:pt>
                <c:pt idx="152">
                  <c:v>15873</c:v>
                </c:pt>
                <c:pt idx="153">
                  <c:v>16000</c:v>
                </c:pt>
                <c:pt idx="154">
                  <c:v>16001</c:v>
                </c:pt>
                <c:pt idx="155">
                  <c:v>15616</c:v>
                </c:pt>
                <c:pt idx="156">
                  <c:v>16384</c:v>
                </c:pt>
                <c:pt idx="157">
                  <c:v>16257</c:v>
                </c:pt>
                <c:pt idx="158">
                  <c:v>16000</c:v>
                </c:pt>
                <c:pt idx="159">
                  <c:v>15873</c:v>
                </c:pt>
                <c:pt idx="160">
                  <c:v>15616</c:v>
                </c:pt>
                <c:pt idx="161">
                  <c:v>15873</c:v>
                </c:pt>
                <c:pt idx="162">
                  <c:v>16384</c:v>
                </c:pt>
                <c:pt idx="163">
                  <c:v>17280</c:v>
                </c:pt>
                <c:pt idx="164">
                  <c:v>16257</c:v>
                </c:pt>
                <c:pt idx="165">
                  <c:v>16128</c:v>
                </c:pt>
                <c:pt idx="166">
                  <c:v>16513</c:v>
                </c:pt>
                <c:pt idx="167">
                  <c:v>16512</c:v>
                </c:pt>
                <c:pt idx="168">
                  <c:v>16385</c:v>
                </c:pt>
                <c:pt idx="169">
                  <c:v>16000</c:v>
                </c:pt>
                <c:pt idx="170">
                  <c:v>16640</c:v>
                </c:pt>
                <c:pt idx="171">
                  <c:v>16257</c:v>
                </c:pt>
                <c:pt idx="172">
                  <c:v>16128</c:v>
                </c:pt>
                <c:pt idx="173">
                  <c:v>16257</c:v>
                </c:pt>
                <c:pt idx="174">
                  <c:v>16128</c:v>
                </c:pt>
                <c:pt idx="175">
                  <c:v>16129</c:v>
                </c:pt>
                <c:pt idx="176">
                  <c:v>16512</c:v>
                </c:pt>
                <c:pt idx="177">
                  <c:v>17154</c:v>
                </c:pt>
                <c:pt idx="178">
                  <c:v>16640</c:v>
                </c:pt>
                <c:pt idx="179">
                  <c:v>15488</c:v>
                </c:pt>
                <c:pt idx="180">
                  <c:v>15617</c:v>
                </c:pt>
                <c:pt idx="181">
                  <c:v>15872</c:v>
                </c:pt>
                <c:pt idx="182">
                  <c:v>15617</c:v>
                </c:pt>
                <c:pt idx="183">
                  <c:v>15104</c:v>
                </c:pt>
                <c:pt idx="184">
                  <c:v>16513</c:v>
                </c:pt>
                <c:pt idx="185">
                  <c:v>15360</c:v>
                </c:pt>
                <c:pt idx="186">
                  <c:v>15744</c:v>
                </c:pt>
                <c:pt idx="187">
                  <c:v>15233</c:v>
                </c:pt>
                <c:pt idx="188">
                  <c:v>15232</c:v>
                </c:pt>
                <c:pt idx="189">
                  <c:v>15233</c:v>
                </c:pt>
                <c:pt idx="190">
                  <c:v>15489</c:v>
                </c:pt>
                <c:pt idx="191">
                  <c:v>17408</c:v>
                </c:pt>
                <c:pt idx="192">
                  <c:v>15616</c:v>
                </c:pt>
                <c:pt idx="193">
                  <c:v>15616</c:v>
                </c:pt>
                <c:pt idx="194">
                  <c:v>15873</c:v>
                </c:pt>
                <c:pt idx="195">
                  <c:v>15872</c:v>
                </c:pt>
                <c:pt idx="196">
                  <c:v>15874</c:v>
                </c:pt>
                <c:pt idx="197">
                  <c:v>15489</c:v>
                </c:pt>
                <c:pt idx="198">
                  <c:v>16646</c:v>
                </c:pt>
                <c:pt idx="199">
                  <c:v>15871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noFill/>
              <a:prstDash val="solid"/>
              <a:round/>
            </a:ln>
          </c:spPr>
        </c:hiLowLines>
        <c:marker val="0"/>
        <c:smooth val="0"/>
        <c:axId val="79732939"/>
        <c:axId val="62623514"/>
      </c:lineChart>
      <c:catAx>
        <c:axId val="797329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9360" cap="flat" cmpd="sng" algn="ctr">
            <a:solidFill>
              <a:srgbClr val="D9D9D9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62623514"/>
        <c:crosses val="autoZero"/>
        <c:auto val="1"/>
        <c:lblAlgn val="ctr"/>
        <c:lblOffset val="100"/>
        <c:noMultiLvlLbl val="0"/>
      </c:catAx>
      <c:valAx>
        <c:axId val="62623514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79732939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en-US" sz="14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  <a:r>
              <a:rPr sz="1400" b="0" strike="noStrike" spc="-1">
                <a:solidFill>
                  <a:srgbClr val="595959"/>
                </a:solidFill>
                <a:latin typeface="Calibri"/>
              </a:rPr>
              <a:t>latency against IOPS, 2R1W (x: IOPS, y: us)</a:t>
            </a:r>
            <a:endParaRPr sz="1400" b="0" strike="noStrike" spc="-1">
              <a:solidFill>
                <a:srgbClr val="595959"/>
              </a:solidFill>
              <a:latin typeface="Calibri"/>
            </a:endParaRPr>
          </a:p>
        </c:rich>
      </c:tx>
      <c:layout/>
      <c:overlay val="0"/>
      <c:spPr>
        <a:noFill/>
        <a:ln>
          <a:noFill/>
          <a:prstDash val="solid"/>
        </a:ln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80" cap="rnd" cmpd="sng" algn="ctr">
              <a:solidFill>
                <a:srgbClr val="4F81BD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rgbClr val="4F81BD"/>
              </a:soli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[report_template.xlsx]pynvme!$F$2484:$F$2498</c:f>
              <c:numCache>
                <c:formatCode>General</c:formatCode>
                <c:ptCount val="15"/>
                <c:pt idx="0">
                  <c:v>24293</c:v>
                </c:pt>
                <c:pt idx="1">
                  <c:v>48586</c:v>
                </c:pt>
                <c:pt idx="2">
                  <c:v>72879</c:v>
                </c:pt>
                <c:pt idx="3">
                  <c:v>97172</c:v>
                </c:pt>
                <c:pt idx="4">
                  <c:v>121466</c:v>
                </c:pt>
                <c:pt idx="5">
                  <c:v>26012</c:v>
                </c:pt>
                <c:pt idx="6">
                  <c:v>52024</c:v>
                </c:pt>
                <c:pt idx="7">
                  <c:v>78037</c:v>
                </c:pt>
                <c:pt idx="8">
                  <c:v>104049</c:v>
                </c:pt>
                <c:pt idx="9">
                  <c:v>130062</c:v>
                </c:pt>
                <c:pt idx="10">
                  <c:v>19166</c:v>
                </c:pt>
                <c:pt idx="11">
                  <c:v>38332</c:v>
                </c:pt>
                <c:pt idx="12">
                  <c:v>57498</c:v>
                </c:pt>
                <c:pt idx="13">
                  <c:v>76664</c:v>
                </c:pt>
                <c:pt idx="14">
                  <c:v>95831</c:v>
                </c:pt>
              </c:numCache>
            </c:numRef>
          </c:xVal>
          <c:yVal>
            <c:numRef>
              <c:f>[report_template.xlsx]pynvme!$G$2484:$G$2498</c:f>
              <c:numCache>
                <c:formatCode>General</c:formatCode>
                <c:ptCount val="15"/>
                <c:pt idx="0">
                  <c:v>137</c:v>
                </c:pt>
                <c:pt idx="1">
                  <c:v>193</c:v>
                </c:pt>
                <c:pt idx="2">
                  <c:v>274</c:v>
                </c:pt>
                <c:pt idx="3">
                  <c:v>375</c:v>
                </c:pt>
                <c:pt idx="4">
                  <c:v>571</c:v>
                </c:pt>
              </c:numCache>
            </c:numRef>
          </c:yVal>
          <c:smooth val="1"/>
        </c:ser>
        <c:ser>
          <c:idx val="1"/>
          <c:order val="1"/>
          <c:spPr>
            <a:ln w="19080" cap="rnd" cmpd="sng" algn="ctr">
              <a:solidFill>
                <a:srgbClr val="C0504D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rgbClr val="C0504D"/>
              </a:soli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[report_template.xlsx]pynvme!$F$2484:$F$2498</c:f>
              <c:numCache>
                <c:formatCode>General</c:formatCode>
                <c:ptCount val="15"/>
                <c:pt idx="0">
                  <c:v>24293</c:v>
                </c:pt>
                <c:pt idx="1">
                  <c:v>48586</c:v>
                </c:pt>
                <c:pt idx="2">
                  <c:v>72879</c:v>
                </c:pt>
                <c:pt idx="3">
                  <c:v>97172</c:v>
                </c:pt>
                <c:pt idx="4">
                  <c:v>121466</c:v>
                </c:pt>
                <c:pt idx="5">
                  <c:v>26012</c:v>
                </c:pt>
                <c:pt idx="6">
                  <c:v>52024</c:v>
                </c:pt>
                <c:pt idx="7">
                  <c:v>78037</c:v>
                </c:pt>
                <c:pt idx="8">
                  <c:v>104049</c:v>
                </c:pt>
                <c:pt idx="9">
                  <c:v>130062</c:v>
                </c:pt>
                <c:pt idx="10">
                  <c:v>19166</c:v>
                </c:pt>
                <c:pt idx="11">
                  <c:v>38332</c:v>
                </c:pt>
                <c:pt idx="12">
                  <c:v>57498</c:v>
                </c:pt>
                <c:pt idx="13">
                  <c:v>76664</c:v>
                </c:pt>
                <c:pt idx="14">
                  <c:v>95831</c:v>
                </c:pt>
              </c:numCache>
            </c:numRef>
          </c:xVal>
          <c:yVal>
            <c:numRef>
              <c:f>[report_template.xlsx]pynvme!$H$2484:$H$2498</c:f>
              <c:numCache>
                <c:formatCode>General</c:formatCode>
                <c:ptCount val="15"/>
                <c:pt idx="5">
                  <c:v>60</c:v>
                </c:pt>
                <c:pt idx="6">
                  <c:v>68</c:v>
                </c:pt>
                <c:pt idx="7">
                  <c:v>84</c:v>
                </c:pt>
                <c:pt idx="8">
                  <c:v>103</c:v>
                </c:pt>
                <c:pt idx="9">
                  <c:v>130</c:v>
                </c:pt>
              </c:numCache>
            </c:numRef>
          </c:yVal>
          <c:smooth val="1"/>
        </c:ser>
        <c:ser>
          <c:idx val="2"/>
          <c:order val="2"/>
          <c:spPr>
            <a:ln w="19080" cap="rnd" cmpd="sng" algn="ctr">
              <a:solidFill>
                <a:srgbClr val="9BBB59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rgbClr val="9BBB59"/>
              </a:solidFill>
              <a:ln w="9525" cap="flat" cmpd="sng" algn="ctr">
                <a:solidFill>
                  <a:schemeClr val="accent3">
                    <a:shade val="95000"/>
                    <a:satMod val="10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[report_template.xlsx]pynvme!$F$2484:$F$2498</c:f>
              <c:numCache>
                <c:formatCode>General</c:formatCode>
                <c:ptCount val="15"/>
                <c:pt idx="0">
                  <c:v>24293</c:v>
                </c:pt>
                <c:pt idx="1">
                  <c:v>48586</c:v>
                </c:pt>
                <c:pt idx="2">
                  <c:v>72879</c:v>
                </c:pt>
                <c:pt idx="3">
                  <c:v>97172</c:v>
                </c:pt>
                <c:pt idx="4">
                  <c:v>121466</c:v>
                </c:pt>
                <c:pt idx="5">
                  <c:v>26012</c:v>
                </c:pt>
                <c:pt idx="6">
                  <c:v>52024</c:v>
                </c:pt>
                <c:pt idx="7">
                  <c:v>78037</c:v>
                </c:pt>
                <c:pt idx="8">
                  <c:v>104049</c:v>
                </c:pt>
                <c:pt idx="9">
                  <c:v>130062</c:v>
                </c:pt>
                <c:pt idx="10">
                  <c:v>19166</c:v>
                </c:pt>
                <c:pt idx="11">
                  <c:v>38332</c:v>
                </c:pt>
                <c:pt idx="12">
                  <c:v>57498</c:v>
                </c:pt>
                <c:pt idx="13">
                  <c:v>76664</c:v>
                </c:pt>
                <c:pt idx="14">
                  <c:v>95831</c:v>
                </c:pt>
              </c:numCache>
            </c:numRef>
          </c:xVal>
          <c:yVal>
            <c:numRef>
              <c:f>[report_template.xlsx]pynvme!$I$2484:$I$2498</c:f>
              <c:numCache>
                <c:formatCode>General</c:formatCode>
                <c:ptCount val="15"/>
                <c:pt idx="10">
                  <c:v>488</c:v>
                </c:pt>
                <c:pt idx="11">
                  <c:v>289</c:v>
                </c:pt>
                <c:pt idx="12">
                  <c:v>510</c:v>
                </c:pt>
                <c:pt idx="13">
                  <c:v>677</c:v>
                </c:pt>
                <c:pt idx="14">
                  <c:v>799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493439"/>
        <c:axId val="77787603"/>
      </c:scatterChart>
      <c:valAx>
        <c:axId val="31493439"/>
        <c:scaling>
          <c:orientation val="minMax"/>
        </c:scaling>
        <c:delete val="0"/>
        <c:axPos val="b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 cap="flat" cmpd="sng" algn="ctr">
            <a:solidFill>
              <a:srgbClr val="BFBFBF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77787603"/>
        <c:crosses val="autoZero"/>
        <c:crossBetween val="midCat"/>
      </c:valAx>
      <c:valAx>
        <c:axId val="77787603"/>
        <c:scaling>
          <c:orientation val="minMax"/>
        </c:scaling>
        <c:delete val="0"/>
        <c:axPos val="l"/>
        <c:majorGridlines>
          <c:spPr>
            <a:ln w="9360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 cap="flat" cmpd="sng" algn="ctr">
            <a:solidFill>
              <a:srgbClr val="BFBFBF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spc="-1" baseline="0">
                <a:solidFill>
                  <a:srgbClr val="595959"/>
                </a:solidFill>
                <a:latin typeface="Calibri"/>
                <a:ea typeface="+mn-ea"/>
                <a:cs typeface="+mn-cs"/>
              </a:defRPr>
            </a:pPr>
          </a:p>
        </c:txPr>
        <c:crossAx val="31493439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</a:fld>
            <a:endParaRPr sz="1200" b="0" i="0" u="none" strike="noStrike" cap="non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性能更好，消除host软件的性能瓶颈，一个queue就可以达到最大性能。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性能更稳定，一致性更好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CentOS 7</a:t>
            </a:r>
            <a:endParaRPr sz="16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延迟低，并且稳定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CentOS 7</a:t>
            </a:r>
            <a:endParaRPr sz="16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内核是一个庞大的兼顾各种应用的软件架构，但也引入和大量的延迟和不确定性。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FIO和大量其他测试工具要走完整的内核调用</a:t>
            </a:r>
            <a:endParaRPr sz="16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配置灵活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搭配开源软件</a:t>
            </a:r>
            <a:endParaRPr sz="16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1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2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原汁原味的python，接入python强大的脚本库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易于理解和沟通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方便开发人员快速写脚本</a:t>
            </a:r>
            <a:endParaRPr sz="160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测试FW，</a:t>
            </a:r>
            <a:endParaRPr sz="1600"/>
          </a:p>
          <a:p>
            <a:pPr marL="74295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缩小debug范围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conformance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自动化</a:t>
            </a:r>
            <a:endParaRPr sz="1600"/>
          </a:p>
          <a:p>
            <a:pPr marL="28575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2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电源开关控制：单路，盘柜16， 24，...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物理层压力测试：电压拉偏，lane断开，信号毛刺</a:t>
            </a:r>
            <a:endParaRPr lang="en-US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Char char="•"/>
            </a:pPr>
            <a:r>
              <a:rPr lang="en-US"/>
              <a:t>1000 loop pass</a:t>
            </a:r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性能和可扩展性的取舍和平衡</a:t>
            </a:r>
            <a:endParaRPr sz="16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2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单进程ioworker就可以打出最大的IO压力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通过多进程，进一步增加压力，利用多核硬件平台的性能</a:t>
            </a:r>
            <a:endParaRPr sz="16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2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单进程ioworker就可以打出最大的IO压力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通过多进程，进一步增加压力，利用多核硬件平台的性能</a:t>
            </a:r>
            <a:endParaRPr sz="16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2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用户可以在脚本中自定义初始化的过程，譬如这里会enable WRR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ioworker支持设定queue prio</a:t>
            </a:r>
            <a:endParaRPr sz="16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单进程ioworker就可以打出最大的IO压力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通过多进程，进一步增加压力，利用多核硬件平台的性能</a:t>
            </a:r>
            <a:endParaRPr sz="16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2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ioworker的输入参数和输出结果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可以同时建立多个ioworker，可以工作于多个不同的设备，不同的参数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可以看作一个python接口的fio，但性能比fio更好。</a:t>
            </a:r>
            <a:endParaRPr sz="16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3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单进程ioworker就可以打出最大的IO压力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通过多进程，进一步增加压力，利用多核硬件平台的性能</a:t>
            </a:r>
            <a:endParaRPr sz="16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3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excel 或者python第三方图形库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比简单的数字能反映更多盘的性能特性</a:t>
            </a:r>
            <a:endParaRPr sz="16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3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p3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命令和返回状态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时间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实时性能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使用真正的analyzer，需要让analyzer先抓make setup。</a:t>
            </a: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Google Shape;388;p3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Recorder: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qemu: https://github.com/cranechu/qemu/tree/io_recorder_v4.2.0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qemu with pre-installed win10 drive image</a:t>
            </a:r>
            <a:endParaRPr lang="en-US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cd ~/pynvme/scripts/trace</a:t>
            </a:r>
            <a:endParaRPr lang="en-US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/home/cranechu/qemu/build/x86_64-softmmu/qemu-system-x86_64 -m 4096 -drive file=/home/cranechu/vm/win10_100g.qcow2,if=none,id=drv0,discard=on,cache=none -device nvme,drive=drv0,serial=foo -device usb-ehci,id=ehci -device usb-tablet,bus=ehci.0 -enable-kvm -cpu host -smp 4,sockets=1,cores=4,threads=1 | ./recorder.py</a:t>
            </a:r>
            <a:endParaRPr lang="en-US"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box: vnc 127.0.0.1 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GUI: stop and save the trace file, start to record new trace file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trace files: *.trace.png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unzip to extract raw trace files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Replayer: 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cd ~/pynvme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setup; code .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scripts/trace/test_player.py to replay trace file</a:t>
            </a:r>
            <a:endParaRPr lang="en-US"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histogram is displayed after replay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3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利用虚拟机技术来大规模部署pynvme: QEMU, VMWare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- iommu, PCIe-passthrough</a:t>
            </a:r>
            <a:endParaRPr sz="16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3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对测试工具的测试。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设计上：简单，可靠，尽量利用成熟工具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工程上：敏捷开发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p4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协助客户开发脚本，提供行业标准测试的脚本。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client行业的trace replayer and recorder。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移植测试框架和脚本。</a:t>
            </a:r>
            <a:endParaRPr sz="16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p41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has 3 major conponents. compute, memory and storage.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SSD is fast growing in storage market.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requirement, many product, many vendors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focus on the storage market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provide test technology and services to vendors. </a:t>
            </a:r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42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3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43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协助客户开发脚本，提供行业标准测试的脚本。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client行业的trace replayer and recorder。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移植测试框架和脚本。</a:t>
            </a:r>
            <a:endParaRPr sz="16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44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5" name="Google Shape;485;p4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4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0" name="Google Shape;530;p4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4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强大的生态：我们提供原生的Python扩展包，通过API开放100%的功能。不同于其他封闭的测试软件，Pynvme为你接入强大并且开放的Python软件生态，获得来自整个业界的助力。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高效的脚本：Pynvme是一个测试工具，更是一个SDK。利用我们的API以及VSCode插件，用户可以在SSD测试中得到互联网时代的脚本开发体验和效率。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丰富的硬件：Pynvme可以运行于各种常见的笔记本电脑、台式机甚至服务器之上，也支持各种电源控制、错误注入等第三方生产测试工具。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灵活的扩展：Pynvme抽象了测试系统中各个层次的功能。通过对PCIe设备和物理内存的直接访问，可以在Python脚本中二次开发各种功能。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真实的性能：Pynvme具有业界最高的带宽、IOPS以及最低的延迟，并且保证测试数据的稳定和可重现，为用户度量最真实的SSD性能。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敏捷的服务：Pynvme向用户提供兼容IoL、SNIA等业界标准的测试脚本。并且基于Pynvme强大的脚本开发和扩展能力，我们可以快速为用户定制和移植测试的软硬件环境和脚本。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0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p50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r>
              <a:rPr lang="en-US" sz="1600"/>
              <a:t>pynvme is a software-defined high performance and reliable python extension collaborating SSD test engineers to efficiently develop their tests on function, performance and reliablity.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</a:pPr>
            <a:endParaRPr sz="1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FE开发测试脚本</a:t>
            </a:r>
            <a:endParaRPr sz="16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如果你要发布修改后的版本就要连源代码一起公布。GPL要求GPL代码开放的继承性，即确保所有GPL代码的派生工作的开放性。而BSD许可证则相对宽泛的多，允许自由使用BSD代码，使用者有权对代码所做的修改进行保密，不要求BSD代码派生工作的开放性。</a:t>
            </a:r>
            <a:endParaRPr sz="1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FE开发测试脚本</a:t>
            </a:r>
            <a:endParaRPr sz="1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7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Char char="•"/>
            </a:pPr>
            <a:r>
              <a:rPr lang="en-US" sz="1600"/>
              <a:t>FE开发测试脚本</a:t>
            </a:r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8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储鹤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cranechu@gmail.com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v1.9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/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9:notes"/>
          <p:cNvSpPr txBox="1"/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2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2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1"/>
          <p:cNvSpPr txBox="1"/>
          <p:nvPr>
            <p:ph type="body" idx="1"/>
          </p:nvPr>
        </p:nvSpPr>
        <p:spPr>
          <a:xfrm rot="5400000">
            <a:off x="3619500" y="-1835150"/>
            <a:ext cx="49530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1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1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1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2"/>
          <p:cNvSpPr txBox="1"/>
          <p:nvPr>
            <p:ph type="title"/>
          </p:nvPr>
        </p:nvSpPr>
        <p:spPr>
          <a:xfrm rot="5400000">
            <a:off x="7242175" y="1787525"/>
            <a:ext cx="593725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2"/>
          <p:cNvSpPr txBox="1"/>
          <p:nvPr>
            <p:ph type="body" idx="1"/>
          </p:nvPr>
        </p:nvSpPr>
        <p:spPr>
          <a:xfrm rot="5400000">
            <a:off x="1654175" y="-854075"/>
            <a:ext cx="5937250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62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2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2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matchingName="Title Slide">
  <p:cSld name="TITLE">
    <p:bg>
      <p:bgPr>
        <a:solidFill>
          <a:schemeClr val="lt1"/>
        </a:solidFill>
        <a:effectLst/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3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3"/>
          <p:cNvSpPr txBox="1"/>
          <p:nvPr>
            <p:ph type="subTitle" idx="1"/>
          </p:nvPr>
        </p:nvSpPr>
        <p:spPr>
          <a:xfrm>
            <a:off x="2063751" y="2927350"/>
            <a:ext cx="9218083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4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4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5"/>
          <p:cNvSpPr txBox="1"/>
          <p:nvPr>
            <p:ph type="body" idx="1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5"/>
          <p:cNvSpPr txBox="1"/>
          <p:nvPr>
            <p:ph type="body" idx="2"/>
          </p:nvPr>
        </p:nvSpPr>
        <p:spPr>
          <a:xfrm>
            <a:off x="6197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5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5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/>
          <p:nvPr>
            <p:ph type="title"/>
          </p:nvPr>
        </p:nvSpPr>
        <p:spPr>
          <a:xfrm>
            <a:off x="831851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56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6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7"/>
          <p:cNvSpPr txBox="1"/>
          <p:nvPr>
            <p:ph type="title"/>
          </p:nvPr>
        </p:nvSpPr>
        <p:spPr>
          <a:xfrm>
            <a:off x="840317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type="body" idx="1"/>
          </p:nvPr>
        </p:nvSpPr>
        <p:spPr>
          <a:xfrm>
            <a:off x="840317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9" name="Google Shape;49;p57"/>
          <p:cNvSpPr txBox="1"/>
          <p:nvPr>
            <p:ph type="body" idx="2"/>
          </p:nvPr>
        </p:nvSpPr>
        <p:spPr>
          <a:xfrm>
            <a:off x="840317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1" name="Google Shape;51;p57"/>
          <p:cNvSpPr txBox="1"/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57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8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8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8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 txBox="1"/>
          <p:nvPr>
            <p:ph type="title"/>
          </p:nvPr>
        </p:nvSpPr>
        <p:spPr>
          <a:xfrm>
            <a:off x="840317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9"/>
          <p:cNvSpPr txBox="1"/>
          <p:nvPr>
            <p:ph type="body" idx="1"/>
          </p:nvPr>
        </p:nvSpPr>
        <p:spPr>
          <a:xfrm>
            <a:off x="5183717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59"/>
          <p:cNvSpPr txBox="1"/>
          <p:nvPr>
            <p:ph type="body" idx="2"/>
          </p:nvPr>
        </p:nvSpPr>
        <p:spPr>
          <a:xfrm>
            <a:off x="840317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59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 txBox="1"/>
          <p:nvPr>
            <p:ph type="title"/>
          </p:nvPr>
        </p:nvSpPr>
        <p:spPr>
          <a:xfrm>
            <a:off x="840317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60"/>
          <p:cNvSpPr/>
          <p:nvPr>
            <p:ph type="pic" idx="2"/>
          </p:nvPr>
        </p:nvSpPr>
        <p:spPr>
          <a:xfrm>
            <a:off x="5183717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0"/>
          <p:cNvSpPr txBox="1"/>
          <p:nvPr>
            <p:ph type="body" idx="1"/>
          </p:nvPr>
        </p:nvSpPr>
        <p:spPr>
          <a:xfrm>
            <a:off x="840317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60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0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0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1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5" name="Google Shape;15;p51"/>
          <p:cNvSpPr txBox="1"/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jpeg"/><Relationship Id="rId1" Type="http://schemas.openxmlformats.org/officeDocument/2006/relationships/hyperlink" Target="https://quarch.com/products/torridon-interface-kit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hyperlink" Target="https://pynvme.readthedocs.io/" TargetMode="Externa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hyperlink" Target="https://pynvme.readthedocs.io/api.html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4.xml"/><Relationship Id="rId4" Type="http://schemas.openxmlformats.org/officeDocument/2006/relationships/chart" Target="../charts/chart6.xml"/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1" Type="http://schemas.openxmlformats.org/officeDocument/2006/relationships/hyperlink" Target="http://pynv.me/3/" TargetMode="Externa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8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4.xml"/><Relationship Id="rId2" Type="http://schemas.openxmlformats.org/officeDocument/2006/relationships/hyperlink" Target="http://pynv.me/3/" TargetMode="External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hyperlink" Target="https://github.com/pynvme/pynvme/wiki/SPDK:-%C3%A5%C2%8D%C2%95%C3%A7%C2%BA%C2%BF%C3%A7%C2%A8%C2%8B%C3%A5%C2%AD%C2%98%C3%A5%C2%82%C2%A8%C3%A6%C2%80%C2%A7%C3%A8%C2%83%C2%BD%C3%A8%C2%BE%C2%BE%C3%A5%C2%88%C2%B01039%C3%A4%C2%B8%C2%87IOPS" TargetMode="Externa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jpeg"/><Relationship Id="rId1" Type="http://schemas.openxmlformats.org/officeDocument/2006/relationships/hyperlink" Target="https://www.youtube.com/watch?v=Yoru7vzVyL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 descr="vscod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10160" y="-5080"/>
            <a:ext cx="12216130" cy="687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127240" y="5188585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SPDK/DPDK</a:t>
            </a:r>
            <a:endParaRPr lang="en-US"/>
          </a:p>
        </p:txBody>
      </p:sp>
      <p:sp>
        <p:nvSpPr>
          <p:cNvPr id="166" name="Google Shape;166;p10"/>
          <p:cNvSpPr txBox="1"/>
          <p:nvPr>
            <p:ph type="body" idx="1"/>
          </p:nvPr>
        </p:nvSpPr>
        <p:spPr>
          <a:xfrm>
            <a:off x="609600" y="1174750"/>
            <a:ext cx="9211945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Moving all of the necessary drivers into userspace, which avoids syscalls and enables zero-copy access from the application.</a:t>
            </a: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Polling hardware for completions instead of relying on interrupts, which lowers both total latency and latency variance.</a:t>
            </a: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Avoiding all locks in the I/O path, instead relying on message passing.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 lang="en-US"/>
          </a:p>
        </p:txBody>
      </p:sp>
      <p:pic>
        <p:nvPicPr>
          <p:cNvPr id="172" name="Google Shape;172;p11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847090" y="1350010"/>
            <a:ext cx="3145155" cy="4718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11"/>
          <p:cNvGraphicFramePr/>
          <p:nvPr/>
        </p:nvGraphicFramePr>
        <p:xfrm>
          <a:off x="4070350" y="1750060"/>
          <a:ext cx="769239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74" name="Google Shape;174;p11"/>
          <p:cNvCxnSpPr/>
          <p:nvPr/>
        </p:nvCxnSpPr>
        <p:spPr>
          <a:xfrm flipH="1">
            <a:off x="5148580" y="2501265"/>
            <a:ext cx="635" cy="1282065"/>
          </a:xfrm>
          <a:prstGeom prst="straightConnector1">
            <a:avLst/>
          </a:prstGeom>
          <a:noFill/>
          <a:ln w="38100" cap="flat" cmpd="sng">
            <a:solidFill>
              <a:srgbClr val="120C48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175" name="Google Shape;175;p11"/>
          <p:cNvSpPr/>
          <p:nvPr/>
        </p:nvSpPr>
        <p:spPr>
          <a:xfrm>
            <a:off x="6885305" y="2441575"/>
            <a:ext cx="1290320" cy="1341755"/>
          </a:xfrm>
          <a:prstGeom prst="ellipse">
            <a:avLst/>
          </a:prstGeom>
          <a:noFill/>
          <a:ln w="38100" cap="flat" cmpd="sng">
            <a:solidFill>
              <a:srgbClr val="454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11"/>
          <p:cNvSpPr/>
          <p:nvPr/>
        </p:nvSpPr>
        <p:spPr>
          <a:xfrm>
            <a:off x="9379585" y="2441575"/>
            <a:ext cx="2087245" cy="1341755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120C4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Performance: latency</a:t>
            </a:r>
            <a:endParaRPr lang="en-US"/>
          </a:p>
        </p:txBody>
      </p:sp>
      <p:graphicFrame>
        <p:nvGraphicFramePr>
          <p:cNvPr id="182" name="Google Shape;182;p12"/>
          <p:cNvGraphicFramePr/>
          <p:nvPr/>
        </p:nvGraphicFramePr>
        <p:xfrm>
          <a:off x="610235" y="1807210"/>
          <a:ext cx="10972165" cy="4624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83" name="Google Shape;183;p12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649095" y="992505"/>
            <a:ext cx="4831080" cy="37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/>
          <p:nvPr/>
        </p:nvSpPr>
        <p:spPr>
          <a:xfrm>
            <a:off x="9885680" y="2323465"/>
            <a:ext cx="1024255" cy="2352675"/>
          </a:xfrm>
          <a:prstGeom prst="ellipse">
            <a:avLst/>
          </a:prstGeom>
          <a:noFill/>
          <a:ln w="28575" cap="flat" cmpd="sng">
            <a:solidFill>
              <a:srgbClr val="454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Performance: design</a:t>
            </a:r>
            <a:endParaRPr lang="en-US"/>
          </a:p>
        </p:txBody>
      </p:sp>
      <p:pic>
        <p:nvPicPr>
          <p:cNvPr id="190" name="Google Shape;190;p13"/>
          <p:cNvPicPr preferRelativeResize="0"/>
          <p:nvPr>
            <p:ph type="body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721610" y="1818640"/>
            <a:ext cx="2603500" cy="3689985"/>
          </a:xfrm>
          <a:prstGeom prst="rect">
            <a:avLst/>
          </a:prstGeom>
          <a:noFill/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1" name="Google Shape;191;p13"/>
          <p:cNvSpPr/>
          <p:nvPr/>
        </p:nvSpPr>
        <p:spPr>
          <a:xfrm>
            <a:off x="3292475" y="963930"/>
            <a:ext cx="1461770" cy="366395"/>
          </a:xfrm>
          <a:prstGeom prst="roundRect">
            <a:avLst>
              <a:gd name="adj" fmla="val 16667"/>
            </a:avLst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FIO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13"/>
          <p:cNvSpPr/>
          <p:nvPr/>
        </p:nvSpPr>
        <p:spPr>
          <a:xfrm>
            <a:off x="3292475" y="6151880"/>
            <a:ext cx="1461770" cy="366395"/>
          </a:xfrm>
          <a:prstGeom prst="roundRect">
            <a:avLst>
              <a:gd name="adj" fmla="val 16667"/>
            </a:avLst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DUT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8062595" y="963930"/>
            <a:ext cx="1461770" cy="366395"/>
          </a:xfrm>
          <a:prstGeom prst="roundRect">
            <a:avLst>
              <a:gd name="adj" fmla="val 16667"/>
            </a:avLst>
          </a:prstGeom>
          <a:solidFill>
            <a:srgbClr val="B7E2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pynvme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" name="Google Shape;194;p13"/>
          <p:cNvSpPr/>
          <p:nvPr/>
        </p:nvSpPr>
        <p:spPr>
          <a:xfrm>
            <a:off x="8062595" y="4852035"/>
            <a:ext cx="1461770" cy="366395"/>
          </a:xfrm>
          <a:prstGeom prst="roundRect">
            <a:avLst>
              <a:gd name="adj" fmla="val 16667"/>
            </a:avLst>
          </a:prstGeom>
          <a:solidFill>
            <a:srgbClr val="B7E2F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NVMe driver 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 panose="020B0604020202020204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 userspace</a:t>
            </a:r>
            <a:endParaRPr sz="1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95" name="Google Shape;195;p13"/>
          <p:cNvCxnSpPr>
            <a:stCxn id="193" idx="2"/>
            <a:endCxn id="194" idx="0"/>
          </p:cNvCxnSpPr>
          <p:nvPr/>
        </p:nvCxnSpPr>
        <p:spPr>
          <a:xfrm>
            <a:off x="8793480" y="1330325"/>
            <a:ext cx="0" cy="35217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6" name="Google Shape;196;p13"/>
          <p:cNvCxnSpPr>
            <a:stCxn id="194" idx="2"/>
            <a:endCxn id="192" idx="0"/>
          </p:cNvCxnSpPr>
          <p:nvPr/>
        </p:nvCxnSpPr>
        <p:spPr>
          <a:xfrm rot="5400000">
            <a:off x="5941680" y="3300230"/>
            <a:ext cx="933600" cy="4770000"/>
          </a:xfrm>
          <a:prstGeom prst="bentConnector3">
            <a:avLst>
              <a:gd name="adj1" fmla="val 64411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7" name="Google Shape;197;p13"/>
          <p:cNvCxnSpPr>
            <a:stCxn id="191" idx="2"/>
            <a:endCxn id="190" idx="0"/>
          </p:cNvCxnSpPr>
          <p:nvPr/>
        </p:nvCxnSpPr>
        <p:spPr>
          <a:xfrm>
            <a:off x="4023360" y="1330325"/>
            <a:ext cx="0" cy="4884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8" name="Google Shape;198;p13"/>
          <p:cNvCxnSpPr>
            <a:stCxn id="190" idx="2"/>
            <a:endCxn id="192" idx="0"/>
          </p:cNvCxnSpPr>
          <p:nvPr/>
        </p:nvCxnSpPr>
        <p:spPr>
          <a:xfrm>
            <a:off x="4023360" y="5508625"/>
            <a:ext cx="0" cy="6432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</a:t>
            </a:r>
            <a:endParaRPr lang="en-US"/>
          </a:p>
        </p:txBody>
      </p:sp>
      <p:sp>
        <p:nvSpPr>
          <p:cNvPr id="204" name="Google Shape;204;p14"/>
          <p:cNvSpPr/>
          <p:nvPr/>
        </p:nvSpPr>
        <p:spPr>
          <a:xfrm>
            <a:off x="524510" y="3955415"/>
            <a:ext cx="9845040" cy="250761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driver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05" name="Google Shape;205;p14"/>
          <p:cNvPicPr preferRelativeResize="0"/>
          <p:nvPr/>
        </p:nvPicPr>
        <p:blipFill rotWithShape="1">
          <a:blip r:embed="rId1"/>
          <a:srcRect t="49360"/>
          <a:stretch>
            <a:fillRect/>
          </a:stretch>
        </p:blipFill>
        <p:spPr>
          <a:xfrm>
            <a:off x="690880" y="4031615"/>
            <a:ext cx="8295640" cy="2366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4"/>
          <p:cNvPicPr preferRelativeResize="0"/>
          <p:nvPr/>
        </p:nvPicPr>
        <p:blipFill rotWithShape="1">
          <a:blip r:embed="rId1"/>
          <a:srcRect b="50666"/>
          <a:stretch>
            <a:fillRect/>
          </a:stretch>
        </p:blipFill>
        <p:spPr>
          <a:xfrm>
            <a:off x="690880" y="1406525"/>
            <a:ext cx="8295640" cy="23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4"/>
          <p:cNvSpPr/>
          <p:nvPr/>
        </p:nvSpPr>
        <p:spPr>
          <a:xfrm>
            <a:off x="524510" y="1407160"/>
            <a:ext cx="9845040" cy="234569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scripts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psd: Python Space Driver</a:t>
            </a:r>
            <a:endParaRPr lang="en-US"/>
          </a:p>
        </p:txBody>
      </p:sp>
      <p:sp>
        <p:nvSpPr>
          <p:cNvPr id="213" name="Google Shape;213;p15"/>
          <p:cNvSpPr/>
          <p:nvPr/>
        </p:nvSpPr>
        <p:spPr>
          <a:xfrm>
            <a:off x="659553" y="1436793"/>
            <a:ext cx="9607127" cy="1077807"/>
          </a:xfrm>
          <a:prstGeom prst="roundRect">
            <a:avLst>
              <a:gd name="adj" fmla="val 16667"/>
            </a:avLst>
          </a:prstGeom>
          <a:solidFill>
            <a:srgbClr val="FFFFB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psd: 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659553" y="4203700"/>
            <a:ext cx="9606280" cy="1078653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SPDK: nvme driver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8431953" y="4472093"/>
            <a:ext cx="1650153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ioworker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6208607" y="4472093"/>
            <a:ext cx="1876213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checksum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4389120" y="4472093"/>
            <a:ext cx="1448647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cmdlog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659553" y="2809240"/>
            <a:ext cx="9607127" cy="107865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API: 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7487073" y="3077633"/>
            <a:ext cx="1092200" cy="5410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pcie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8813800" y="3078480"/>
            <a:ext cx="1268307" cy="5410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buffer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6161193" y="3077633"/>
            <a:ext cx="1073573" cy="5410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qpair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3754120" y="3077633"/>
            <a:ext cx="2202180" cy="5410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namespace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1735667" y="3077633"/>
            <a:ext cx="1812713" cy="54102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controller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8085667" y="5838613"/>
            <a:ext cx="2180167" cy="39793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NVMe SSD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1735667" y="1704340"/>
            <a:ext cx="1360593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IOSQ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3548380" y="1704340"/>
            <a:ext cx="1357207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IOCQ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5292513" y="1705187"/>
            <a:ext cx="1201420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SQE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6880013" y="1704340"/>
            <a:ext cx="1204807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CQE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8455660" y="1705187"/>
            <a:ext cx="1626447" cy="541867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PRPList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30" name="Google Shape;230;p15"/>
          <p:cNvCxnSpPr>
            <a:stCxn id="218" idx="3"/>
            <a:endCxn id="224" idx="3"/>
          </p:cNvCxnSpPr>
          <p:nvPr/>
        </p:nvCxnSpPr>
        <p:spPr>
          <a:xfrm flipH="1">
            <a:off x="10265780" y="3348567"/>
            <a:ext cx="900" cy="2688900"/>
          </a:xfrm>
          <a:prstGeom prst="bentConnector3">
            <a:avLst>
              <a:gd name="adj1" fmla="val -52112889"/>
            </a:avLst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Ecosystem</a:t>
            </a:r>
            <a:endParaRPr lang="en-US"/>
          </a:p>
        </p:txBody>
      </p:sp>
      <p:pic>
        <p:nvPicPr>
          <p:cNvPr id="236" name="Google Shape;236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31240" y="3701627"/>
            <a:ext cx="2422313" cy="1611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50553" y="1811020"/>
            <a:ext cx="1678093" cy="160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49727" y="1822027"/>
            <a:ext cx="3027680" cy="158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>
            <p:ph type="body" idx="1"/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441873" y="2088727"/>
            <a:ext cx="2350347" cy="104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912447" y="4081780"/>
            <a:ext cx="3555153" cy="85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857913" y="3841327"/>
            <a:ext cx="2410460" cy="1332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Flexible Hardware Configuration</a:t>
            </a:r>
            <a:endParaRPr lang="en-US"/>
          </a:p>
        </p:txBody>
      </p:sp>
      <p:sp>
        <p:nvSpPr>
          <p:cNvPr id="247" name="Google Shape;247;p17"/>
          <p:cNvSpPr txBox="1"/>
          <p:nvPr>
            <p:ph type="body" idx="1"/>
          </p:nvPr>
        </p:nvSpPr>
        <p:spPr>
          <a:xfrm>
            <a:off x="609600" y="1630045"/>
            <a:ext cx="5885815" cy="449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/>
              <a:t>Single Node</a:t>
            </a:r>
            <a:endParaRPr sz="28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–"/>
            </a:pPr>
            <a:r>
              <a:rPr lang="en-US" sz="2400"/>
              <a:t>laptop</a:t>
            </a:r>
            <a:endParaRPr sz="2400"/>
          </a:p>
          <a:p>
            <a:pPr marL="74295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–"/>
            </a:pPr>
            <a:r>
              <a:rPr lang="en-US" sz="2400"/>
              <a:t>workstation</a:t>
            </a:r>
            <a:endParaRPr sz="2450"/>
          </a:p>
          <a:p>
            <a:pPr marL="34290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/>
              <a:t>Mass Deploy</a:t>
            </a:r>
            <a:endParaRPr sz="2800"/>
          </a:p>
          <a:p>
            <a:pPr marL="742950" lvl="1" indent="-285750" algn="l" rtl="0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50"/>
              <a:buFont typeface="Arial" panose="020B0604020202020204"/>
              <a:buChar char="–"/>
            </a:pPr>
            <a:r>
              <a:rPr lang="en-US" sz="2450"/>
              <a:t>server</a:t>
            </a:r>
            <a:endParaRPr sz="2800"/>
          </a:p>
        </p:txBody>
      </p:sp>
      <p:sp>
        <p:nvSpPr>
          <p:cNvPr id="248" name="Google Shape;248;p17"/>
          <p:cNvSpPr/>
          <p:nvPr/>
        </p:nvSpPr>
        <p:spPr>
          <a:xfrm>
            <a:off x="6400800" y="1630045"/>
            <a:ext cx="5181600" cy="449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None/>
            </a:pPr>
            <a:endParaRPr sz="2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49" name="Google Shape;249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47440" y="1056005"/>
            <a:ext cx="6322060" cy="2465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1040" y="4582160"/>
            <a:ext cx="7211060" cy="197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 rotWithShape="1">
          <a:blip r:embed="rId3"/>
          <a:srcRect t="5711" b="6029"/>
          <a:stretch>
            <a:fillRect/>
          </a:stretch>
        </p:blipFill>
        <p:spPr>
          <a:xfrm>
            <a:off x="8366760" y="3583940"/>
            <a:ext cx="3391535" cy="299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and Test</a:t>
            </a:r>
            <a:endParaRPr lang="en-US"/>
          </a:p>
        </p:txBody>
      </p:sp>
      <p:sp>
        <p:nvSpPr>
          <p:cNvPr id="257" name="Google Shape;257;p18"/>
          <p:cNvSpPr txBox="1"/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git clone https://github.com/pynvme/pynvme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cd pynvme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./install.sh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make setup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make test TESTS="driver_test.py::test_ioworker_iops_multiple_queue[1]"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make test TESTS=scripts/stress/endurance_test.py::test_replay_jedec_client_trace pciaddr=02:00.0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&gt;"/>
            </a:pPr>
            <a:r>
              <a:rPr lang="en-US" sz="2000"/>
              <a:t>make test TESTS=scripts/stress/endurance_test.py::test_replay_jedec_client_trace pciaddr=172.168.5.44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9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Scripts</a:t>
            </a:r>
            <a:endParaRPr sz="4800"/>
          </a:p>
        </p:txBody>
      </p:sp>
      <p:pic>
        <p:nvPicPr>
          <p:cNvPr id="263" name="Google Shape;263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6285" y="4018280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Requirement</a:t>
            </a:r>
            <a:endParaRPr sz="480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6285" y="4018280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</a:t>
            </a:r>
            <a:endParaRPr lang="en-US"/>
          </a:p>
        </p:txBody>
      </p:sp>
      <p:pic>
        <p:nvPicPr>
          <p:cNvPr id="269" name="Google Shape;269;p20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195580" y="1163320"/>
            <a:ext cx="5457190" cy="4931410"/>
          </a:xfrm>
          <a:prstGeom prst="rect">
            <a:avLst/>
          </a:prstGeom>
          <a:solidFill>
            <a:srgbClr val="C0C0C0"/>
          </a:solidFill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0" name="Google Shape;270;p20"/>
          <p:cNvPicPr preferRelativeResize="0"/>
          <p:nvPr>
            <p:ph type="body" idx="2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843905" y="1428115"/>
            <a:ext cx="6285865" cy="4666615"/>
          </a:xfrm>
          <a:prstGeom prst="rect">
            <a:avLst/>
          </a:prstGeom>
          <a:solidFill>
            <a:srgbClr val="C0C0C0"/>
          </a:solidFill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/>
          <p:nvPr>
            <p:ph type="title"/>
          </p:nvPr>
        </p:nvSpPr>
        <p:spPr>
          <a:xfrm>
            <a:off x="609600" y="190500"/>
            <a:ext cx="11286226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Scripts: dirty power cycle</a:t>
            </a:r>
            <a:endParaRPr lang="en-US"/>
          </a:p>
        </p:txBody>
      </p:sp>
      <p:sp>
        <p:nvSpPr>
          <p:cNvPr id="276" name="Google Shape;276;p21"/>
          <p:cNvSpPr txBox="1"/>
          <p:nvPr>
            <p:ph type="body" idx="1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/>
              <a:t>Quarch</a:t>
            </a:r>
            <a:endParaRPr sz="200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PCIe Card Module</a:t>
            </a:r>
            <a:endParaRPr sz="175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Torridon Interface Kit</a:t>
            </a:r>
            <a:endParaRPr sz="175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PAM</a:t>
            </a:r>
            <a:endParaRPr sz="175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/>
              <a:t>3-rd party fixtures supported</a:t>
            </a:r>
            <a:endParaRPr sz="2000" u="sng">
              <a:solidFill>
                <a:schemeClr val="hlink"/>
              </a:solidFill>
              <a:hlinkClick r:id="rId1"/>
            </a:endParaRPr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u="sng">
              <a:solidFill>
                <a:schemeClr val="hlink"/>
              </a:solidFill>
              <a:hlinkClick r:id="rId1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/>
              <a:t>poweroff process</a:t>
            </a:r>
            <a:endParaRPr sz="200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poweroff when ioworker is alive</a:t>
            </a:r>
            <a:endParaRPr sz="175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remove device from system</a:t>
            </a:r>
            <a:endParaRPr sz="1750"/>
          </a:p>
          <a:p>
            <a:pPr marL="742950" lvl="1" indent="-174625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None/>
            </a:pPr>
            <a:endParaRPr sz="175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/>
              <a:t>poweron process</a:t>
            </a:r>
            <a:endParaRPr sz="200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poweron</a:t>
            </a:r>
            <a:endParaRPr sz="175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remove kernel driver</a:t>
            </a:r>
            <a:endParaRPr sz="175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rescan device </a:t>
            </a:r>
            <a:endParaRPr sz="1750"/>
          </a:p>
          <a:p>
            <a:pPr marL="742950" lvl="1" indent="-28575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 panose="020B0604020202020204"/>
              <a:buChar char="–"/>
            </a:pPr>
            <a:r>
              <a:rPr lang="en-US" sz="1750"/>
              <a:t>nvme initialization</a:t>
            </a:r>
            <a:endParaRPr sz="175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/>
          </a:p>
        </p:txBody>
      </p:sp>
      <p:pic>
        <p:nvPicPr>
          <p:cNvPr id="277" name="Google Shape;277;p21" descr="IMG_48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37480" y="2381885"/>
            <a:ext cx="6658610" cy="3745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 lang="en-US"/>
          </a:p>
        </p:txBody>
      </p:sp>
      <p:sp>
        <p:nvSpPr>
          <p:cNvPr id="283" name="Google Shape;283;p22"/>
          <p:cNvSpPr txBox="1"/>
          <p:nvPr/>
        </p:nvSpPr>
        <p:spPr>
          <a:xfrm>
            <a:off x="815340" y="1363980"/>
            <a:ext cx="9816465" cy="526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 PCI configuration space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access NVMe registers in BAR space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send any NVMe admin/IO commands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support callback functions for NVMe commands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support MSI/MSIx interrupts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transparent checksum verification on every LBA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generates IO workload of high performance and low latency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support multiple namespaces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support multiple tests on different controllers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integrate with the test framework pytest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integrate with VSCode to display cmdlog in GUI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support NVMe over TCP targets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doc: </a:t>
            </a:r>
            <a:r>
              <a:rPr lang="en-US" sz="2400" u="sng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https://pynvme.readthedocs.io/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Scripts: 3 ways of sending IO</a:t>
            </a:r>
            <a:endParaRPr lang="en-US"/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6210" y="4894580"/>
            <a:ext cx="6105525" cy="67818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0" name="Google Shape;290;p23"/>
          <p:cNvPicPr preferRelativeResize="0"/>
          <p:nvPr>
            <p:ph type="body" idx="1"/>
          </p:nvPr>
        </p:nvPicPr>
        <p:blipFill rotWithShape="1">
          <a:blip r:embed="rId2"/>
          <a:srcRect t="29557" b="21132"/>
          <a:stretch>
            <a:fillRect/>
          </a:stretch>
        </p:blipFill>
        <p:spPr>
          <a:xfrm>
            <a:off x="156210" y="1974850"/>
            <a:ext cx="6105525" cy="2720975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1" name="Google Shape;291;p23"/>
          <p:cNvPicPr preferRelativeResize="0"/>
          <p:nvPr>
            <p:ph type="body" idx="2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6459855" y="1974850"/>
            <a:ext cx="5584190" cy="3597910"/>
          </a:xfrm>
          <a:prstGeom prst="rect">
            <a:avLst/>
          </a:prstGeom>
          <a:noFill/>
          <a:ln w="12700" cap="flat" cmpd="sng">
            <a:solidFill>
              <a:srgbClr val="120C4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Scripts: multiprocessing</a:t>
            </a:r>
            <a:endParaRPr lang="en-US"/>
          </a:p>
        </p:txBody>
      </p:sp>
      <p:pic>
        <p:nvPicPr>
          <p:cNvPr id="297" name="Google Shape;297;p24"/>
          <p:cNvPicPr preferRelativeResize="0"/>
          <p:nvPr>
            <p:ph type="body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197600" y="1678940"/>
            <a:ext cx="5384800" cy="232981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8" name="Google Shape;298;p24"/>
          <p:cNvPicPr preferRelativeResize="0"/>
          <p:nvPr>
            <p:ph type="body" idx="1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09600" y="1678940"/>
            <a:ext cx="5384800" cy="482663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9" name="Google Shape;299;p24"/>
          <p:cNvGrpSpPr/>
          <p:nvPr/>
        </p:nvGrpSpPr>
        <p:grpSpPr>
          <a:xfrm>
            <a:off x="6197600" y="4209415"/>
            <a:ext cx="5097780" cy="2356485"/>
            <a:chOff x="9760" y="6629"/>
            <a:chExt cx="8028" cy="3711"/>
          </a:xfrm>
        </p:grpSpPr>
        <p:sp>
          <p:nvSpPr>
            <p:cNvPr id="300" name="Google Shape;300;p24"/>
            <p:cNvSpPr/>
            <p:nvPr/>
          </p:nvSpPr>
          <p:spPr>
            <a:xfrm>
              <a:off x="9760" y="6629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B7E2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main process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12633" y="7206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B7E2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subprocess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15486" y="7206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B7E2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subprocess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9760" y="8198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C6E7A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getlogpage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12633" y="8198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C6E7A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native python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15486" y="8198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C6E7A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ioworker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9760" y="9763"/>
              <a:ext cx="2302" cy="577"/>
            </a:xfrm>
            <a:prstGeom prst="roundRect">
              <a:avLst>
                <a:gd name="adj" fmla="val 16667"/>
              </a:avLst>
            </a:prstGeom>
            <a:solidFill>
              <a:srgbClr val="B7E2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join processes</a:t>
              </a:r>
              <a:endPara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07" name="Google Shape;307;p24"/>
            <p:cNvCxnSpPr>
              <a:stCxn id="300" idx="3"/>
              <a:endCxn id="301" idx="0"/>
            </p:cNvCxnSpPr>
            <p:nvPr/>
          </p:nvCxnSpPr>
          <p:spPr>
            <a:xfrm>
              <a:off x="12062" y="6918"/>
              <a:ext cx="1800" cy="300"/>
            </a:xfrm>
            <a:prstGeom prst="bentConnector2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08" name="Google Shape;308;p24"/>
            <p:cNvCxnSpPr>
              <a:stCxn id="300" idx="3"/>
              <a:endCxn id="302" idx="0"/>
            </p:cNvCxnSpPr>
            <p:nvPr/>
          </p:nvCxnSpPr>
          <p:spPr>
            <a:xfrm>
              <a:off x="12062" y="6918"/>
              <a:ext cx="4500" cy="300"/>
            </a:xfrm>
            <a:prstGeom prst="bentConnector2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09" name="Google Shape;309;p24"/>
            <p:cNvCxnSpPr>
              <a:stCxn id="300" idx="2"/>
              <a:endCxn id="303" idx="0"/>
            </p:cNvCxnSpPr>
            <p:nvPr/>
          </p:nvCxnSpPr>
          <p:spPr>
            <a:xfrm>
              <a:off x="10911" y="7206"/>
              <a:ext cx="0" cy="992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0" name="Google Shape;310;p24"/>
            <p:cNvCxnSpPr>
              <a:stCxn id="301" idx="2"/>
              <a:endCxn id="304" idx="0"/>
            </p:cNvCxnSpPr>
            <p:nvPr/>
          </p:nvCxnSpPr>
          <p:spPr>
            <a:xfrm>
              <a:off x="13784" y="7783"/>
              <a:ext cx="0" cy="415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1" name="Google Shape;311;p24"/>
            <p:cNvCxnSpPr>
              <a:stCxn id="302" idx="2"/>
              <a:endCxn id="305" idx="0"/>
            </p:cNvCxnSpPr>
            <p:nvPr/>
          </p:nvCxnSpPr>
          <p:spPr>
            <a:xfrm>
              <a:off x="16637" y="7783"/>
              <a:ext cx="0" cy="415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2" name="Google Shape;312;p24"/>
            <p:cNvCxnSpPr>
              <a:stCxn id="303" idx="2"/>
              <a:endCxn id="306" idx="0"/>
            </p:cNvCxnSpPr>
            <p:nvPr/>
          </p:nvCxnSpPr>
          <p:spPr>
            <a:xfrm>
              <a:off x="10911" y="8775"/>
              <a:ext cx="0" cy="988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3" name="Google Shape;313;p24"/>
            <p:cNvCxnSpPr>
              <a:stCxn id="304" idx="2"/>
              <a:endCxn id="306" idx="0"/>
            </p:cNvCxnSpPr>
            <p:nvPr/>
          </p:nvCxnSpPr>
          <p:spPr>
            <a:xfrm rot="5400000">
              <a:off x="11853" y="7832"/>
              <a:ext cx="988" cy="2873"/>
            </a:xfrm>
            <a:prstGeom prst="bentConnector3">
              <a:avLst>
                <a:gd name="adj1" fmla="val 49949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314" name="Google Shape;314;p24"/>
            <p:cNvCxnSpPr>
              <a:stCxn id="305" idx="2"/>
              <a:endCxn id="306" idx="0"/>
            </p:cNvCxnSpPr>
            <p:nvPr/>
          </p:nvCxnSpPr>
          <p:spPr>
            <a:xfrm rot="5400000">
              <a:off x="13280" y="6406"/>
              <a:ext cx="988" cy="5726"/>
            </a:xfrm>
            <a:prstGeom prst="bentConnector3">
              <a:avLst>
                <a:gd name="adj1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Scripts: power related</a:t>
            </a:r>
            <a:endParaRPr lang="en-US"/>
          </a:p>
        </p:txBody>
      </p:sp>
      <p:pic>
        <p:nvPicPr>
          <p:cNvPr id="320" name="Google Shape;320;p25"/>
          <p:cNvPicPr preferRelativeResize="0"/>
          <p:nvPr>
            <p:ph type="body" idx="1"/>
          </p:nvPr>
        </p:nvPicPr>
        <p:blipFill rotWithShape="1">
          <a:blip r:embed="rId1"/>
          <a:srcRect b="16181"/>
          <a:stretch>
            <a:fillRect/>
          </a:stretch>
        </p:blipFill>
        <p:spPr>
          <a:xfrm>
            <a:off x="397510" y="952500"/>
            <a:ext cx="5895340" cy="5501640"/>
          </a:xfrm>
          <a:prstGeom prst="rect">
            <a:avLst/>
          </a:prstGeom>
          <a:noFill/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" name="Google Shape;321;p25"/>
          <p:cNvPicPr preferRelativeResize="0"/>
          <p:nvPr>
            <p:ph type="body" idx="2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690995" y="952500"/>
            <a:ext cx="5073650" cy="1754505"/>
          </a:xfrm>
          <a:prstGeom prst="rect">
            <a:avLst/>
          </a:prstGeom>
          <a:noFill/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2" name="Google Shape;322;p2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90995" y="3606800"/>
            <a:ext cx="5073650" cy="2847340"/>
          </a:xfrm>
          <a:prstGeom prst="rect">
            <a:avLst/>
          </a:prstGeom>
          <a:noFill/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Scripts: NVMe initialization for WRR</a:t>
            </a:r>
            <a:endParaRPr lang="en-US"/>
          </a:p>
        </p:txBody>
      </p:sp>
      <p:pic>
        <p:nvPicPr>
          <p:cNvPr id="328" name="Google Shape;328;p26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09600" y="835660"/>
            <a:ext cx="4305935" cy="5661025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26"/>
          <p:cNvPicPr preferRelativeResize="0"/>
          <p:nvPr>
            <p:ph type="body" idx="2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5286375" y="835660"/>
            <a:ext cx="6038850" cy="5661025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45454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Scripts: error code </a:t>
            </a:r>
            <a:endParaRPr lang="en-US"/>
          </a:p>
        </p:txBody>
      </p:sp>
      <p:pic>
        <p:nvPicPr>
          <p:cNvPr id="335" name="Google Shape;335;p27"/>
          <p:cNvPicPr preferRelativeResize="0"/>
          <p:nvPr>
            <p:ph type="body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09600" y="1137285"/>
            <a:ext cx="7146925" cy="5264150"/>
          </a:xfrm>
          <a:prstGeom prst="rect">
            <a:avLst/>
          </a:prstGeom>
          <a:noFill/>
          <a:ln w="9525" cap="flat" cmpd="sng">
            <a:solidFill>
              <a:srgbClr val="120C4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ioworker</a:t>
            </a:r>
            <a:endParaRPr sz="4800"/>
          </a:p>
        </p:txBody>
      </p:sp>
      <p:pic>
        <p:nvPicPr>
          <p:cNvPr id="341" name="Google Shape;341;p2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6285" y="4018280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ioworker: Parameters</a:t>
            </a:r>
            <a:endParaRPr lang="en-US"/>
          </a:p>
        </p:txBody>
      </p:sp>
      <p:sp>
        <p:nvSpPr>
          <p:cNvPr id="347" name="Google Shape;347;p29"/>
          <p:cNvSpPr txBox="1"/>
          <p:nvPr>
            <p:ph type="body" idx="1"/>
          </p:nvPr>
        </p:nvSpPr>
        <p:spPr>
          <a:xfrm>
            <a:off x="609600" y="1174750"/>
            <a:ext cx="5384800" cy="482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 panose="020B0604030504040204"/>
              <a:buNone/>
            </a:pPr>
            <a:r>
              <a:rPr lang="en-US" sz="2400"/>
              <a:t>Input Parameters: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lba_start, lba_step, lba_align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lba_random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region_start, region_end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distribution</a:t>
            </a:r>
            <a:endParaRPr sz="2000"/>
          </a:p>
          <a:p>
            <a:pPr marL="342900" lvl="0" indent="-197485" algn="l" rtl="0">
              <a:spcBef>
                <a:spcPts val="455"/>
              </a:spcBef>
              <a:spcAft>
                <a:spcPts val="0"/>
              </a:spcAft>
              <a:buClr>
                <a:schemeClr val="dk1"/>
              </a:buClr>
              <a:buSzPts val="2285"/>
              <a:buFont typeface="Tahoma" panose="020B0604030504040204"/>
              <a:buNone/>
            </a:pPr>
            <a:endParaRPr sz="2285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io_size (int, range, list, dict)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read_percentage,</a:t>
            </a:r>
            <a:r>
              <a:rPr lang="en-US" sz="2000">
                <a:solidFill>
                  <a:srgbClr val="FF0000"/>
                </a:solidFill>
              </a:rPr>
              <a:t> op_percentage</a:t>
            </a:r>
            <a:endParaRPr sz="200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time, io_count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qdepth, qprio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pvalue, ptype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ahoma" panose="020B0604030504040204"/>
              <a:buChar char="–"/>
            </a:pPr>
            <a:r>
              <a:rPr lang="en-US" sz="2000">
                <a:solidFill>
                  <a:srgbClr val="FF0000"/>
                </a:solidFill>
              </a:rPr>
              <a:t>iops</a:t>
            </a:r>
            <a:endParaRPr sz="200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...</a:t>
            </a:r>
            <a:endParaRPr sz="2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None/>
            </a:pPr>
            <a:endParaRPr sz="2000"/>
          </a:p>
        </p:txBody>
      </p:sp>
      <p:sp>
        <p:nvSpPr>
          <p:cNvPr id="348" name="Google Shape;348;p29"/>
          <p:cNvSpPr txBox="1"/>
          <p:nvPr>
            <p:ph type="body" idx="2"/>
          </p:nvPr>
        </p:nvSpPr>
        <p:spPr>
          <a:xfrm>
            <a:off x="6197600" y="1174750"/>
            <a:ext cx="5384800" cy="482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 panose="020B0604030504040204"/>
              <a:buNone/>
            </a:pPr>
            <a:r>
              <a:rPr lang="en-US" sz="2400"/>
              <a:t>Output Parameters: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io_count_read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io_count_write, io_count_nonread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mseconds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latency_max_us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latency_average_us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error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cpu_usage</a:t>
            </a:r>
            <a:endParaRPr sz="200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None/>
            </a:pP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output_io_per_second (optional)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output_percentile_latency (optional)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output_cmdlog_list (optional)</a:t>
            </a:r>
            <a:endParaRPr sz="20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 panose="020B0604030504040204"/>
              <a:buChar char="–"/>
            </a:pPr>
            <a:r>
              <a:rPr lang="en-US" sz="2000"/>
              <a:t>...</a:t>
            </a:r>
            <a:endParaRPr sz="2000"/>
          </a:p>
        </p:txBody>
      </p:sp>
      <p:sp>
        <p:nvSpPr>
          <p:cNvPr id="349" name="Google Shape;349;p29"/>
          <p:cNvSpPr txBox="1"/>
          <p:nvPr/>
        </p:nvSpPr>
        <p:spPr>
          <a:xfrm>
            <a:off x="1539875" y="6134735"/>
            <a:ext cx="854138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 document: </a:t>
            </a:r>
            <a:r>
              <a:rPr lang="en-US" sz="2400" u="sng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https://pynvme.readthedocs.io/api.html</a:t>
            </a:r>
            <a:endParaRPr sz="2400" u="sng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in SSD</a:t>
            </a:r>
            <a:endParaRPr lang="en-US"/>
          </a:p>
        </p:txBody>
      </p:sp>
      <p:sp>
        <p:nvSpPr>
          <p:cNvPr id="103" name="Google Shape;103;p3"/>
          <p:cNvSpPr txBox="1"/>
          <p:nvPr/>
        </p:nvSpPr>
        <p:spPr>
          <a:xfrm>
            <a:off x="815340" y="1363980"/>
            <a:ext cx="8596207" cy="427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SSD has been changing for the decade: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media: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SLC, MLC, TLC, QLC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2D =&gt; 3D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PCM, 3D-Xpoint...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host: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PATA, SATA, PCIe/NVMe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open-channel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up coming: ZNS, KV, ... ?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DRAM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form factor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Agile: good for the constant change and uncertainty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1"/>
          <a:srcRect l="12602" t="14938" r="36991" b="22053"/>
          <a:stretch>
            <a:fillRect/>
          </a:stretch>
        </p:blipFill>
        <p:spPr>
          <a:xfrm>
            <a:off x="10407650" y="2088515"/>
            <a:ext cx="1777365" cy="2221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 descr="H8c69a3118e2848c186886414727f2abe9"/>
          <p:cNvPicPr preferRelativeResize="0"/>
          <p:nvPr/>
        </p:nvPicPr>
        <p:blipFill rotWithShape="1">
          <a:blip r:embed="rId2"/>
          <a:srcRect l="19145" t="39333" r="1677" b="26304"/>
          <a:stretch>
            <a:fillRect/>
          </a:stretch>
        </p:blipFill>
        <p:spPr>
          <a:xfrm rot="10800000">
            <a:off x="9604375" y="4717415"/>
            <a:ext cx="2580640" cy="112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ioworker: Python API</a:t>
            </a:r>
            <a:endParaRPr lang="en-US"/>
          </a:p>
        </p:txBody>
      </p:sp>
      <p:pic>
        <p:nvPicPr>
          <p:cNvPr id="355" name="Google Shape;355;p30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09600" y="1155700"/>
            <a:ext cx="6503035" cy="5126990"/>
          </a:xfrm>
          <a:prstGeom prst="rect">
            <a:avLst/>
          </a:prstGeom>
          <a:noFill/>
          <a:ln w="12700" cap="flat" cmpd="sng">
            <a:solidFill>
              <a:srgbClr val="120C4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ioworker: Gallery</a:t>
            </a:r>
            <a:endParaRPr lang="en-US"/>
          </a:p>
        </p:txBody>
      </p:sp>
      <p:graphicFrame>
        <p:nvGraphicFramePr>
          <p:cNvPr id="361" name="Google Shape;361;p31"/>
          <p:cNvGraphicFramePr/>
          <p:nvPr/>
        </p:nvGraphicFramePr>
        <p:xfrm>
          <a:off x="609600" y="1174750"/>
          <a:ext cx="5354320" cy="2686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2" name="Google Shape;362;p31"/>
          <p:cNvGraphicFramePr/>
          <p:nvPr/>
        </p:nvGraphicFramePr>
        <p:xfrm>
          <a:off x="6570980" y="1174750"/>
          <a:ext cx="5011420" cy="26866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3" name="Google Shape;363;p31"/>
          <p:cNvGraphicFramePr/>
          <p:nvPr/>
        </p:nvGraphicFramePr>
        <p:xfrm>
          <a:off x="609600" y="4024630"/>
          <a:ext cx="5354320" cy="2487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64" name="Google Shape;364;p31"/>
          <p:cNvGraphicFramePr/>
          <p:nvPr/>
        </p:nvGraphicFramePr>
        <p:xfrm>
          <a:off x="6570345" y="4024630"/>
          <a:ext cx="5012055" cy="2487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Features</a:t>
            </a:r>
            <a:endParaRPr sz="4800"/>
          </a:p>
        </p:txBody>
      </p:sp>
      <p:pic>
        <p:nvPicPr>
          <p:cNvPr id="370" name="Google Shape;370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6285" y="4018280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vPower to ON and OFF</a:t>
            </a:r>
            <a:endParaRPr lang="en-US"/>
          </a:p>
        </p:txBody>
      </p:sp>
      <p:sp>
        <p:nvSpPr>
          <p:cNvPr id="376" name="Google Shape;376;p33"/>
          <p:cNvSpPr txBox="1"/>
          <p:nvPr>
            <p:ph type="body" idx="1"/>
          </p:nvPr>
        </p:nvSpPr>
        <p:spPr>
          <a:xfrm>
            <a:off x="609600" y="1577975"/>
            <a:ext cx="5384800" cy="454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Usually we need a special hardware box to control the power of SSD</a:t>
            </a:r>
            <a:endParaRPr sz="2400"/>
          </a:p>
        </p:txBody>
      </p:sp>
      <p:sp>
        <p:nvSpPr>
          <p:cNvPr id="377" name="Google Shape;377;p33"/>
          <p:cNvSpPr txBox="1"/>
          <p:nvPr>
            <p:ph type="body" idx="2"/>
          </p:nvPr>
        </p:nvSpPr>
        <p:spPr>
          <a:xfrm>
            <a:off x="6187440" y="1577975"/>
            <a:ext cx="5841365" cy="280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vPower contorls the power of SSD: </a:t>
            </a:r>
            <a:endParaRPr sz="24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power off: enter S3/sleep mode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power on: wake up by RTC</a:t>
            </a:r>
            <a:endParaRPr sz="2000"/>
          </a:p>
        </p:txBody>
      </p:sp>
      <p:pic>
        <p:nvPicPr>
          <p:cNvPr id="378" name="Google Shape;378;p3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78865" y="3153410"/>
            <a:ext cx="4446270" cy="297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 rotWithShape="1">
          <a:blip r:embed="rId2"/>
          <a:srcRect b="31493"/>
          <a:stretch>
            <a:fillRect/>
          </a:stretch>
        </p:blipFill>
        <p:spPr>
          <a:xfrm>
            <a:off x="6869430" y="2870200"/>
            <a:ext cx="4031615" cy="368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vAnalyzer</a:t>
            </a:r>
            <a:endParaRPr lang="en-US"/>
          </a:p>
        </p:txBody>
      </p:sp>
      <p:pic>
        <p:nvPicPr>
          <p:cNvPr id="385" name="Google Shape;385;p34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09600" y="1143635"/>
            <a:ext cx="9499600" cy="534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5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vTracer: IO Recorder and Replayer</a:t>
            </a:r>
            <a:endParaRPr lang="en-US"/>
          </a:p>
        </p:txBody>
      </p:sp>
      <p:grpSp>
        <p:nvGrpSpPr>
          <p:cNvPr id="391" name="Google Shape;391;p35"/>
          <p:cNvGrpSpPr/>
          <p:nvPr/>
        </p:nvGrpSpPr>
        <p:grpSpPr>
          <a:xfrm>
            <a:off x="802640" y="1518285"/>
            <a:ext cx="3546475" cy="3740150"/>
            <a:chOff x="1264" y="2391"/>
            <a:chExt cx="5585" cy="5890"/>
          </a:xfrm>
        </p:grpSpPr>
        <p:sp>
          <p:nvSpPr>
            <p:cNvPr id="392" name="Google Shape;392;p35"/>
            <p:cNvSpPr/>
            <p:nvPr/>
          </p:nvSpPr>
          <p:spPr>
            <a:xfrm>
              <a:off x="1264" y="7215"/>
              <a:ext cx="5585" cy="1066"/>
            </a:xfrm>
            <a:prstGeom prst="rect">
              <a:avLst/>
            </a:prstGeom>
            <a:solidFill>
              <a:srgbClr val="FFDEC7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Linux</a:t>
              </a: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1264" y="5752"/>
              <a:ext cx="5585" cy="1066"/>
            </a:xfrm>
            <a:prstGeom prst="rect">
              <a:avLst/>
            </a:prstGeom>
            <a:solidFill>
              <a:srgbClr val="C1BA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QEMU with pynvme vSSD</a:t>
              </a: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1264" y="4293"/>
              <a:ext cx="5585" cy="1066"/>
            </a:xfrm>
            <a:prstGeom prst="rect">
              <a:avLst/>
            </a:prstGeom>
            <a:solidFill>
              <a:srgbClr val="B7E2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Windows 10 Virtual Machine</a:t>
              </a: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95" name="Google Shape;395;p35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264" y="2391"/>
              <a:ext cx="2066" cy="17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35"/>
          <p:cNvGrpSpPr/>
          <p:nvPr/>
        </p:nvGrpSpPr>
        <p:grpSpPr>
          <a:xfrm>
            <a:off x="4349115" y="3232150"/>
            <a:ext cx="2387600" cy="1514475"/>
            <a:chOff x="6849" y="5090"/>
            <a:chExt cx="3760" cy="2385"/>
          </a:xfrm>
        </p:grpSpPr>
        <p:pic>
          <p:nvPicPr>
            <p:cNvPr id="397" name="Google Shape;397;p3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494" y="5090"/>
              <a:ext cx="2115" cy="238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8" name="Google Shape;398;p35"/>
            <p:cNvCxnSpPr>
              <a:stCxn id="393" idx="3"/>
              <a:endCxn id="397" idx="1"/>
            </p:cNvCxnSpPr>
            <p:nvPr/>
          </p:nvCxnSpPr>
          <p:spPr>
            <a:xfrm>
              <a:off x="6849" y="6285"/>
              <a:ext cx="1500" cy="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399" name="Google Shape;399;p35"/>
            <p:cNvSpPr txBox="1"/>
            <p:nvPr/>
          </p:nvSpPr>
          <p:spPr>
            <a:xfrm>
              <a:off x="6972" y="5767"/>
              <a:ext cx="1522" cy="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record</a:t>
              </a: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00" name="Google Shape;400;p35"/>
          <p:cNvGrpSpPr/>
          <p:nvPr/>
        </p:nvGrpSpPr>
        <p:grpSpPr>
          <a:xfrm>
            <a:off x="6736715" y="3652520"/>
            <a:ext cx="4747895" cy="2350135"/>
            <a:chOff x="10609" y="5752"/>
            <a:chExt cx="7477" cy="3701"/>
          </a:xfrm>
        </p:grpSpPr>
        <p:sp>
          <p:nvSpPr>
            <p:cNvPr id="401" name="Google Shape;401;p35"/>
            <p:cNvSpPr/>
            <p:nvPr/>
          </p:nvSpPr>
          <p:spPr>
            <a:xfrm>
              <a:off x="12501" y="5752"/>
              <a:ext cx="5585" cy="1066"/>
            </a:xfrm>
            <a:prstGeom prst="rect">
              <a:avLst/>
            </a:prstGeom>
            <a:solidFill>
              <a:srgbClr val="C1BA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pynvme ioworker</a:t>
              </a: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02" name="Google Shape;402;p35"/>
            <p:cNvCxnSpPr>
              <a:stCxn id="397" idx="3"/>
              <a:endCxn id="401" idx="1"/>
            </p:cNvCxnSpPr>
            <p:nvPr/>
          </p:nvCxnSpPr>
          <p:spPr>
            <a:xfrm>
              <a:off x="10609" y="6283"/>
              <a:ext cx="1800" cy="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03" name="Google Shape;403;p35"/>
            <p:cNvSpPr txBox="1"/>
            <p:nvPr/>
          </p:nvSpPr>
          <p:spPr>
            <a:xfrm>
              <a:off x="10799" y="5767"/>
              <a:ext cx="1513" cy="5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replay</a:t>
              </a: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404" name="Google Shape;404;p35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6422" y="7087"/>
              <a:ext cx="1664" cy="23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vTracer: Demo</a:t>
            </a:r>
            <a:endParaRPr lang="en-US"/>
          </a:p>
        </p:txBody>
      </p:sp>
      <p:pic>
        <p:nvPicPr>
          <p:cNvPr id="410" name="Google Shape;410;p36" descr="/home/cranechu/recording.pngrecording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609600" y="773430"/>
            <a:ext cx="5186045" cy="291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98260" y="690245"/>
            <a:ext cx="3553460" cy="258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 descr="/home/cranechu/replayer.pngreplayer"/>
          <p:cNvPicPr preferRelativeResize="0"/>
          <p:nvPr/>
        </p:nvPicPr>
        <p:blipFill rotWithShape="1">
          <a:blip r:embed="rId3"/>
          <a:srcRect t="6984" r="-202"/>
          <a:stretch>
            <a:fillRect/>
          </a:stretch>
        </p:blipFill>
        <p:spPr>
          <a:xfrm>
            <a:off x="605790" y="3943985"/>
            <a:ext cx="5189855" cy="271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6" descr="Figure_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6170" y="3431540"/>
            <a:ext cx="5635625" cy="32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vRunner: Mass Deploy</a:t>
            </a:r>
            <a:endParaRPr lang="en-US"/>
          </a:p>
        </p:txBody>
      </p:sp>
      <p:grpSp>
        <p:nvGrpSpPr>
          <p:cNvPr id="419" name="Google Shape;419;p37"/>
          <p:cNvGrpSpPr/>
          <p:nvPr/>
        </p:nvGrpSpPr>
        <p:grpSpPr>
          <a:xfrm>
            <a:off x="399415" y="1029335"/>
            <a:ext cx="11322685" cy="5630545"/>
            <a:chOff x="485" y="1765"/>
            <a:chExt cx="17831" cy="8867"/>
          </a:xfrm>
        </p:grpSpPr>
        <p:grpSp>
          <p:nvGrpSpPr>
            <p:cNvPr id="420" name="Google Shape;420;p37"/>
            <p:cNvGrpSpPr/>
            <p:nvPr/>
          </p:nvGrpSpPr>
          <p:grpSpPr>
            <a:xfrm>
              <a:off x="485" y="1765"/>
              <a:ext cx="14066" cy="7701"/>
              <a:chOff x="713" y="1667"/>
              <a:chExt cx="14066" cy="7701"/>
            </a:xfrm>
          </p:grpSpPr>
          <p:sp>
            <p:nvSpPr>
              <p:cNvPr id="421" name="Google Shape;421;p37"/>
              <p:cNvSpPr/>
              <p:nvPr/>
            </p:nvSpPr>
            <p:spPr>
              <a:xfrm>
                <a:off x="713" y="1667"/>
                <a:ext cx="14066" cy="7701"/>
              </a:xfrm>
              <a:prstGeom prst="rect">
                <a:avLst/>
              </a:prstGeom>
              <a:solidFill>
                <a:srgbClr val="BFBFBF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b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 panose="020B0604020202020204"/>
                  <a:buNone/>
                </a:pPr>
                <a:r>
                  <a:rPr lang="en-US"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vRunner 1</a:t>
                </a:r>
                <a:endParaRPr sz="2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422" name="Google Shape;422;p37"/>
              <p:cNvGrpSpPr/>
              <p:nvPr/>
            </p:nvGrpSpPr>
            <p:grpSpPr>
              <a:xfrm>
                <a:off x="1118" y="2020"/>
                <a:ext cx="13270" cy="6414"/>
                <a:chOff x="5638" y="4864"/>
                <a:chExt cx="11911" cy="5303"/>
              </a:xfrm>
            </p:grpSpPr>
            <p:sp>
              <p:nvSpPr>
                <p:cNvPr id="423" name="Google Shape;423;p37"/>
                <p:cNvSpPr/>
                <p:nvPr/>
              </p:nvSpPr>
              <p:spPr>
                <a:xfrm>
                  <a:off x="5638" y="9095"/>
                  <a:ext cx="11911" cy="10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70C0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DPDK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24" name="Google Shape;424;p37"/>
                <p:cNvSpPr/>
                <p:nvPr/>
              </p:nvSpPr>
              <p:spPr>
                <a:xfrm>
                  <a:off x="5638" y="7687"/>
                  <a:ext cx="5594" cy="10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B0F0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SPDK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25" name="Google Shape;425;p37"/>
                <p:cNvSpPr/>
                <p:nvPr/>
              </p:nvSpPr>
              <p:spPr>
                <a:xfrm>
                  <a:off x="11955" y="7687"/>
                  <a:ext cx="5594" cy="10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C000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PCIe                Buffer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26" name="Google Shape;426;p37"/>
                <p:cNvSpPr/>
                <p:nvPr/>
              </p:nvSpPr>
              <p:spPr>
                <a:xfrm>
                  <a:off x="5638" y="6276"/>
                  <a:ext cx="11911" cy="10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92D050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cmdlog            checksum            MSIx            ioworker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427" name="Google Shape;427;p37"/>
                <p:cNvSpPr/>
                <p:nvPr/>
              </p:nvSpPr>
              <p:spPr>
                <a:xfrm>
                  <a:off x="5638" y="4864"/>
                  <a:ext cx="11911" cy="107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C000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r>
                    <a:rPr lang="en-US" sz="2400" b="0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Controller       Namespace          Qpair        Subsystem</a:t>
                  </a: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428" name="Google Shape;428;p37"/>
            <p:cNvSpPr/>
            <p:nvPr/>
          </p:nvSpPr>
          <p:spPr>
            <a:xfrm>
              <a:off x="11454" y="9768"/>
              <a:ext cx="3097" cy="864"/>
            </a:xfrm>
            <a:prstGeom prst="snip1Rect">
              <a:avLst>
                <a:gd name="adj" fmla="val 16667"/>
              </a:avLst>
            </a:prstGeom>
            <a:solidFill>
              <a:srgbClr val="C1BA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NVMe SSD 1</a:t>
              </a: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29" name="Google Shape;429;p37"/>
            <p:cNvCxnSpPr>
              <a:endCxn id="428" idx="3"/>
            </p:cNvCxnSpPr>
            <p:nvPr/>
          </p:nvCxnSpPr>
          <p:spPr>
            <a:xfrm>
              <a:off x="13003" y="8568"/>
              <a:ext cx="0" cy="120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28575" cap="flat" cmpd="sng">
              <a:solidFill>
                <a:srgbClr val="454545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430" name="Google Shape;430;p37"/>
            <p:cNvSpPr/>
            <p:nvPr/>
          </p:nvSpPr>
          <p:spPr>
            <a:xfrm>
              <a:off x="15219" y="6416"/>
              <a:ext cx="3097" cy="3050"/>
            </a:xfrm>
            <a:prstGeom prst="rect">
              <a:avLst/>
            </a:prstGeom>
            <a:solidFill>
              <a:srgbClr val="BFBFB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b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vRunner n</a:t>
              </a:r>
              <a:endPara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15219" y="9768"/>
              <a:ext cx="3097" cy="864"/>
            </a:xfrm>
            <a:prstGeom prst="snip1Rect">
              <a:avLst>
                <a:gd name="adj" fmla="val 16667"/>
              </a:avLst>
            </a:prstGeom>
            <a:solidFill>
              <a:srgbClr val="C1BAFE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NVMe SSD n</a:t>
              </a: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Services</a:t>
            </a:r>
            <a:endParaRPr sz="4800"/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6285" y="4018280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Quality: test of the test infrastructure</a:t>
            </a:r>
            <a:endParaRPr lang="en-US"/>
          </a:p>
        </p:txBody>
      </p:sp>
      <p:sp>
        <p:nvSpPr>
          <p:cNvPr id="443" name="Google Shape;443;p39"/>
          <p:cNvSpPr txBox="1"/>
          <p:nvPr>
            <p:ph type="body" idx="1"/>
          </p:nvPr>
        </p:nvSpPr>
        <p:spPr>
          <a:xfrm>
            <a:off x="609600" y="1174750"/>
            <a:ext cx="53848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/>
              <a:t>CI in gitlab.com</a:t>
            </a:r>
            <a:endParaRPr sz="280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</a:pPr>
            <a:r>
              <a:rPr lang="en-US" sz="2800"/>
              <a:t>~600 test items</a:t>
            </a:r>
            <a:endParaRPr sz="2800"/>
          </a:p>
        </p:txBody>
      </p:sp>
      <p:pic>
        <p:nvPicPr>
          <p:cNvPr id="444" name="Google Shape;444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05" y="2581275"/>
            <a:ext cx="12181840" cy="35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Agile Testing</a:t>
            </a:r>
            <a:endParaRPr lang="en-US"/>
          </a:p>
        </p:txBody>
      </p:sp>
      <p:sp>
        <p:nvSpPr>
          <p:cNvPr id="111" name="Google Shape;111;p4"/>
          <p:cNvSpPr txBox="1"/>
          <p:nvPr/>
        </p:nvSpPr>
        <p:spPr>
          <a:xfrm>
            <a:off x="815340" y="1363980"/>
            <a:ext cx="10488295" cy="132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Developing and Testing are done interactively and iteratively.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QA verifies the product of Dev/Test for customers.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Testing and QA are different. Testing tools and QA tools are also different.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Most available tools in the market are QA tools.  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12" name="Google Shape;112;p4"/>
          <p:cNvGrpSpPr/>
          <p:nvPr/>
        </p:nvGrpSpPr>
        <p:grpSpPr>
          <a:xfrm>
            <a:off x="6040543" y="3088217"/>
            <a:ext cx="4874260" cy="3388360"/>
            <a:chOff x="10080" y="4325"/>
            <a:chExt cx="7638" cy="5781"/>
          </a:xfrm>
        </p:grpSpPr>
        <p:grpSp>
          <p:nvGrpSpPr>
            <p:cNvPr id="113" name="Google Shape;113;p4"/>
            <p:cNvGrpSpPr/>
            <p:nvPr/>
          </p:nvGrpSpPr>
          <p:grpSpPr>
            <a:xfrm>
              <a:off x="10080" y="4325"/>
              <a:ext cx="5658" cy="3585"/>
              <a:chOff x="10856" y="4321"/>
              <a:chExt cx="6210" cy="4139"/>
            </a:xfrm>
          </p:grpSpPr>
          <p:sp>
            <p:nvSpPr>
              <p:cNvPr id="114" name="Google Shape;114;p4"/>
              <p:cNvSpPr/>
              <p:nvPr/>
            </p:nvSpPr>
            <p:spPr>
              <a:xfrm>
                <a:off x="10856" y="4321"/>
                <a:ext cx="6210" cy="4139"/>
              </a:xfrm>
              <a:prstGeom prst="snip1Rect">
                <a:avLst>
                  <a:gd name="adj" fmla="val 16667"/>
                </a:avLst>
              </a:prstGeom>
              <a:solidFill>
                <a:srgbClr val="FFF5D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 panose="020B0604020202020204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grpSp>
            <p:nvGrpSpPr>
              <p:cNvPr id="115" name="Google Shape;115;p4"/>
              <p:cNvGrpSpPr/>
              <p:nvPr/>
            </p:nvGrpSpPr>
            <p:grpSpPr>
              <a:xfrm>
                <a:off x="11749" y="4649"/>
                <a:ext cx="4586" cy="3447"/>
                <a:chOff x="11700" y="4222"/>
                <a:chExt cx="4586" cy="3447"/>
              </a:xfrm>
            </p:grpSpPr>
            <p:sp>
              <p:nvSpPr>
                <p:cNvPr id="116" name="Google Shape;116;p4"/>
                <p:cNvSpPr/>
                <p:nvPr/>
              </p:nvSpPr>
              <p:spPr>
                <a:xfrm rot="-5400000">
                  <a:off x="14275" y="5266"/>
                  <a:ext cx="2725" cy="1298"/>
                </a:xfrm>
                <a:prstGeom prst="curvedUpArrow">
                  <a:avLst>
                    <a:gd name="adj1" fmla="val 25000"/>
                    <a:gd name="adj2" fmla="val 50000"/>
                    <a:gd name="adj3" fmla="val 25000"/>
                  </a:avLst>
                </a:prstGeom>
                <a:solidFill>
                  <a:srgbClr val="FFF5D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17" name="Google Shape;117;p4"/>
                <p:cNvSpPr/>
                <p:nvPr/>
              </p:nvSpPr>
              <p:spPr>
                <a:xfrm rot="5400000">
                  <a:off x="10954" y="5396"/>
                  <a:ext cx="2627" cy="1135"/>
                </a:xfrm>
                <a:prstGeom prst="curvedUpArrow">
                  <a:avLst>
                    <a:gd name="adj1" fmla="val 25000"/>
                    <a:gd name="adj2" fmla="val 50000"/>
                    <a:gd name="adj3" fmla="val 25000"/>
                  </a:avLst>
                </a:prstGeom>
                <a:solidFill>
                  <a:srgbClr val="FFF5D5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 panose="020B0604020202020204"/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12974" y="4222"/>
                  <a:ext cx="1875" cy="112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6E7A4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335"/>
                    <a:buFont typeface="Arial" panose="020B0604020202020204"/>
                    <a:buNone/>
                  </a:pPr>
                  <a:r>
                    <a:rPr lang="en-US" sz="1335" b="1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Developing</a:t>
                  </a:r>
                  <a:endParaRPr sz="1335" b="1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12974" y="6544"/>
                  <a:ext cx="1875" cy="112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D8BFEC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50" rIns="121900" bIns="6095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65"/>
                    <a:buFont typeface="Arial" panose="020B0604020202020204"/>
                    <a:buNone/>
                  </a:pPr>
                  <a:r>
                    <a:rPr lang="en-US" sz="1865" b="0" i="0" u="none" strike="noStrike" cap="none">
                      <a:solidFill>
                        <a:schemeClr val="dk1"/>
                      </a:solidFill>
                      <a:latin typeface="Arial" panose="020B0604020202020204"/>
                      <a:ea typeface="Arial" panose="020B0604020202020204"/>
                      <a:cs typeface="Arial" panose="020B0604020202020204"/>
                      <a:sym typeface="Arial" panose="020B0604020202020204"/>
                    </a:rPr>
                    <a:t>Testing</a:t>
                  </a:r>
                  <a:endParaRPr sz="1865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  <p:sp>
          <p:nvSpPr>
            <p:cNvPr id="120" name="Google Shape;120;p4"/>
            <p:cNvSpPr/>
            <p:nvPr/>
          </p:nvSpPr>
          <p:spPr>
            <a:xfrm>
              <a:off x="10080" y="8683"/>
              <a:ext cx="3216" cy="1423"/>
            </a:xfrm>
            <a:prstGeom prst="snip1Rect">
              <a:avLst>
                <a:gd name="adj" fmla="val 16667"/>
              </a:avLst>
            </a:prstGeom>
            <a:solidFill>
              <a:srgbClr val="B7E2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QA</a:t>
              </a:r>
              <a:endPara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21" name="Google Shape;121;p4"/>
            <p:cNvCxnSpPr>
              <a:stCxn id="114" idx="0"/>
              <a:endCxn id="120" idx="3"/>
            </p:cNvCxnSpPr>
            <p:nvPr/>
          </p:nvCxnSpPr>
          <p:spPr>
            <a:xfrm flipH="1">
              <a:off x="11688" y="6118"/>
              <a:ext cx="4050" cy="2565"/>
            </a:xfrm>
            <a:prstGeom prst="bentConnector4">
              <a:avLst>
                <a:gd name="adj1" fmla="val -9222"/>
                <a:gd name="adj2" fmla="val 8491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22" name="Google Shape;122;p4"/>
            <p:cNvSpPr/>
            <p:nvPr/>
          </p:nvSpPr>
          <p:spPr>
            <a:xfrm>
              <a:off x="14502" y="8683"/>
              <a:ext cx="3216" cy="1423"/>
            </a:xfrm>
            <a:prstGeom prst="snip1Rect">
              <a:avLst>
                <a:gd name="adj" fmla="val 16667"/>
              </a:avLst>
            </a:prstGeom>
            <a:solidFill>
              <a:srgbClr val="FFCBB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/>
                <a:buNone/>
              </a:pPr>
              <a:r>
                <a:rPr lang="en-US" sz="2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Release</a:t>
              </a:r>
              <a:endPara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23" name="Google Shape;123;p4"/>
            <p:cNvCxnSpPr>
              <a:stCxn id="120" idx="0"/>
              <a:endCxn id="122" idx="2"/>
            </p:cNvCxnSpPr>
            <p:nvPr/>
          </p:nvCxnSpPr>
          <p:spPr>
            <a:xfrm>
              <a:off x="13296" y="9395"/>
              <a:ext cx="1200" cy="0"/>
            </a:xfrm>
            <a:prstGeom prst="bentConnector2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aphicFrame>
        <p:nvGraphicFramePr>
          <p:cNvPr id="124" name="Google Shape;124;p4"/>
          <p:cNvGraphicFramePr/>
          <p:nvPr/>
        </p:nvGraphicFramePr>
        <p:xfrm>
          <a:off x="1159510" y="3088217"/>
          <a:ext cx="4390375" cy="3000000"/>
        </p:xfrm>
        <a:graphic>
          <a:graphicData uri="http://schemas.openxmlformats.org/drawingml/2006/table">
            <a:tbl>
              <a:tblPr firstRow="1" bandRow="1">
                <a:noFill/>
                <a:tableStyleId>{60A07202-7AB2-4574-982E-146DC4408796}</a:tableStyleId>
              </a:tblPr>
              <a:tblGrid>
                <a:gridCol w="2132325"/>
                <a:gridCol w="2258050"/>
              </a:tblGrid>
              <a:tr h="447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5"/>
                        <a:buFont typeface="Calibri"/>
                        <a:buNone/>
                      </a:pPr>
                      <a:r>
                        <a:rPr lang="en-US" sz="213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</a:t>
                      </a:r>
                      <a:endParaRPr sz="213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135"/>
                        <a:buFont typeface="Calibri"/>
                        <a:buNone/>
                      </a:pPr>
                      <a:r>
                        <a:rPr lang="en-US" sz="213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QA</a:t>
                      </a:r>
                      <a:endParaRPr sz="213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  <a:tr h="356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developer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customer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  <a:tr h="335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 checkin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 release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automatic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manual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white-box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black-box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short 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long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changing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65"/>
                        <a:buFont typeface="Calibri"/>
                        <a:buNone/>
                      </a:pPr>
                      <a:r>
                        <a:rPr lang="en-US" sz="1865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stable</a:t>
                      </a:r>
                      <a:endParaRPr sz="1865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60950" marB="609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</a:t>
            </a:r>
            <a:endParaRPr lang="en-US"/>
          </a:p>
        </p:txBody>
      </p:sp>
      <p:pic>
        <p:nvPicPr>
          <p:cNvPr id="450" name="Google Shape;450;p40"/>
          <p:cNvPicPr preferRelativeResize="0"/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738505" y="972185"/>
            <a:ext cx="5267325" cy="5526405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0"/>
          <p:cNvPicPr preferRelativeResize="0"/>
          <p:nvPr>
            <p:ph type="body" idx="2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6774180" y="2010410"/>
            <a:ext cx="1740535" cy="92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774180" y="643255"/>
            <a:ext cx="2091690" cy="117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7235" y="1820545"/>
            <a:ext cx="1955165" cy="195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774180" y="3520440"/>
            <a:ext cx="4808220" cy="2978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GYTech 耕耘科技</a:t>
            </a:r>
            <a:endParaRPr lang="en-US"/>
          </a:p>
        </p:txBody>
      </p:sp>
      <p:sp>
        <p:nvSpPr>
          <p:cNvPr id="460" name="Google Shape;460;p41"/>
          <p:cNvSpPr txBox="1"/>
          <p:nvPr>
            <p:ph type="body" idx="1"/>
          </p:nvPr>
        </p:nvSpPr>
        <p:spPr>
          <a:xfrm>
            <a:off x="609600" y="1174750"/>
            <a:ext cx="9523095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PyNVMe3 is derived from pynvme with more functions and better commercial services. </a:t>
            </a:r>
            <a:r>
              <a:rPr lang="en-US" sz="2400" u="sng">
                <a:solidFill>
                  <a:schemeClr val="hlink"/>
                </a:solidFill>
                <a:hlinkClick r:id="rId1"/>
              </a:rPr>
              <a:t>http://pynv.me/3/</a:t>
            </a:r>
            <a:endParaRPr sz="240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the gap between SSD development and test</a:t>
            </a:r>
            <a:endParaRPr sz="2400"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–"/>
            </a:pPr>
            <a:r>
              <a:rPr lang="en-US" sz="2100"/>
              <a:t>many SSD controller and product vendors</a:t>
            </a:r>
            <a:endParaRPr sz="2100"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–"/>
            </a:pPr>
            <a:r>
              <a:rPr lang="en-US" sz="2100"/>
              <a:t>SSD fast growing</a:t>
            </a:r>
            <a:endParaRPr sz="21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the gap between SSD vendors and customers</a:t>
            </a:r>
            <a:endParaRPr sz="2400"/>
          </a:p>
          <a:p>
            <a:pPr marL="742950" lvl="1" indent="-2857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/>
              <a:buChar char="–"/>
            </a:pPr>
            <a:r>
              <a:rPr lang="en-US" sz="2100"/>
              <a:t>3rd party test suites and technology supplier</a:t>
            </a:r>
            <a:endParaRPr sz="2100"/>
          </a:p>
          <a:p>
            <a:pPr marL="742950" lvl="1" indent="-177165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10"/>
              <a:buFont typeface="Arial" panose="020B0604020202020204"/>
              <a:buNone/>
            </a:pPr>
            <a:endParaRPr sz="1710"/>
          </a:p>
        </p:txBody>
      </p:sp>
      <p:pic>
        <p:nvPicPr>
          <p:cNvPr id="461" name="Google Shape;461;p4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458075" y="2305050"/>
            <a:ext cx="3780155" cy="355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2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HMB example</a:t>
            </a:r>
            <a:endParaRPr lang="en-US"/>
          </a:p>
        </p:txBody>
      </p:sp>
      <p:pic>
        <p:nvPicPr>
          <p:cNvPr id="467" name="Google Shape;467;p42"/>
          <p:cNvPicPr preferRelativeResize="0"/>
          <p:nvPr>
            <p:ph type="body" idx="1"/>
          </p:nvPr>
        </p:nvPicPr>
        <p:blipFill rotWithShape="1">
          <a:blip r:embed="rId1"/>
          <a:srcRect l="7721" t="18582" r="23564" b="34528"/>
          <a:stretch>
            <a:fillRect/>
          </a:stretch>
        </p:blipFill>
        <p:spPr>
          <a:xfrm>
            <a:off x="367665" y="1355090"/>
            <a:ext cx="3599815" cy="107188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8" name="Google Shape;468;p4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68775" y="1152525"/>
            <a:ext cx="7657465" cy="5435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9" name="Google Shape;469;p42"/>
          <p:cNvSpPr txBox="1"/>
          <p:nvPr/>
        </p:nvSpPr>
        <p:spPr>
          <a:xfrm>
            <a:off x="1687830" y="3175635"/>
            <a:ext cx="1100455" cy="286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5</a:t>
            </a:r>
            <a:endParaRPr sz="3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v.s.</a:t>
            </a:r>
            <a:endParaRPr sz="3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32</a:t>
            </a:r>
            <a:endParaRPr sz="3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Conformance Test Scripts</a:t>
            </a:r>
            <a:endParaRPr lang="en-US"/>
          </a:p>
        </p:txBody>
      </p:sp>
      <p:sp>
        <p:nvSpPr>
          <p:cNvPr id="475" name="Google Shape;475;p43"/>
          <p:cNvSpPr txBox="1"/>
          <p:nvPr>
            <p:ph type="body" idx="1"/>
          </p:nvPr>
        </p:nvSpPr>
        <p:spPr>
          <a:xfrm>
            <a:off x="609600" y="1174750"/>
            <a:ext cx="874014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https://github.com/pynvme/conformance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GPL-3.0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suites</a:t>
            </a:r>
            <a:endParaRPr sz="24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registers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admin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nvm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features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controller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TCG</a:t>
            </a:r>
            <a:endParaRPr sz="200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ZNS</a:t>
            </a:r>
            <a:endParaRPr sz="2000"/>
          </a:p>
        </p:txBody>
      </p:sp>
      <p:pic>
        <p:nvPicPr>
          <p:cNvPr id="476" name="Google Shape;476;p43"/>
          <p:cNvPicPr preferRelativeResize="0"/>
          <p:nvPr>
            <p:ph type="body" idx="2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3237230" y="1749425"/>
            <a:ext cx="8503920" cy="478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Enterprise Edition</a:t>
            </a:r>
            <a:endParaRPr lang="en-US"/>
          </a:p>
        </p:txBody>
      </p:sp>
      <p:graphicFrame>
        <p:nvGraphicFramePr>
          <p:cNvPr id="482" name="Google Shape;482;p44"/>
          <p:cNvGraphicFramePr/>
          <p:nvPr/>
        </p:nvGraphicFramePr>
        <p:xfrm>
          <a:off x="609600" y="1478755"/>
          <a:ext cx="10513050" cy="4472875"/>
        </p:xfrm>
        <a:graphic>
          <a:graphicData uri="http://schemas.openxmlformats.org/drawingml/2006/table">
            <a:tbl>
              <a:tblPr firstRow="1" bandRow="1">
                <a:noFill/>
                <a:tableStyleId>{60A07202-7AB2-4574-982E-146DC4408796}</a:tableStyleId>
              </a:tblPr>
              <a:tblGrid>
                <a:gridCol w="2855575"/>
                <a:gridCol w="2709925"/>
                <a:gridCol w="2657775"/>
                <a:gridCol w="2289775"/>
              </a:tblGrid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rgbClr val="00B050"/>
                          </a:solidFill>
                        </a:rPr>
                        <a:t>meta mode</a:t>
                      </a:r>
                      <a:endParaRPr sz="1800" u="none" strike="noStrike" cap="none">
                        <a:solidFill>
                          <a:srgbClr val="00B05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F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rgbClr val="00B0F0"/>
                          </a:solidFill>
                        </a:rPr>
                        <a:t>command mode </a:t>
                      </a:r>
                      <a:endParaRPr sz="1800" u="none" strike="noStrike" cap="none">
                        <a:solidFill>
                          <a:srgbClr val="00B0F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C000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solidFill>
                            <a:srgbClr val="FFC000"/>
                          </a:solidFill>
                        </a:rPr>
                        <a:t>ioworker mode</a:t>
                      </a:r>
                      <a:endParaRPr sz="1800" u="none" strike="noStrike" cap="none">
                        <a:solidFill>
                          <a:srgbClr val="FFC000"/>
                        </a:solidFill>
                      </a:endParaRPr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multiple controllers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multiple namespaces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zoned namespace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namespace mgmt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>
                        <a:solidFill>
                          <a:srgbClr val="00B050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reservation command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SGL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metadata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E2E data protection (PI)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CMB (SQ)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06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/>
                        <a:t>latency histogram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 panose="020B0604020202020204"/>
                        <a:buNone/>
                      </a:pPr>
                      <a:r>
                        <a:rPr lang="en-US" sz="1800" u="none" strike="noStrike" cap="none"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√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Zone Class</a:t>
            </a:r>
            <a:endParaRPr lang="en-US"/>
          </a:p>
        </p:txBody>
      </p:sp>
      <p:sp>
        <p:nvSpPr>
          <p:cNvPr id="488" name="Google Shape;488;p45"/>
          <p:cNvSpPr txBox="1"/>
          <p:nvPr/>
        </p:nvSpPr>
        <p:spPr>
          <a:xfrm>
            <a:off x="736600" y="3320415"/>
            <a:ext cx="2138680" cy="230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Zone.state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Empty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Implicitly Opened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Explicitly Opened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Closed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Read Only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Full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Offline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45"/>
          <p:cNvSpPr txBox="1"/>
          <p:nvPr/>
        </p:nvSpPr>
        <p:spPr>
          <a:xfrm>
            <a:off x="4215765" y="3320415"/>
            <a:ext cx="3338830" cy="230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Zone actions: applied to all physical zones in a super zone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close()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finish()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reset()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offline()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set_descriptor_extension()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90" name="Google Shape;490;p45"/>
          <p:cNvGrpSpPr/>
          <p:nvPr/>
        </p:nvGrpSpPr>
        <p:grpSpPr>
          <a:xfrm>
            <a:off x="736600" y="1263015"/>
            <a:ext cx="8862695" cy="1604010"/>
            <a:chOff x="1511" y="3471"/>
            <a:chExt cx="13957" cy="2526"/>
          </a:xfrm>
        </p:grpSpPr>
        <p:sp>
          <p:nvSpPr>
            <p:cNvPr id="491" name="Google Shape;491;p45"/>
            <p:cNvSpPr/>
            <p:nvPr/>
          </p:nvSpPr>
          <p:spPr>
            <a:xfrm>
              <a:off x="2435" y="3471"/>
              <a:ext cx="9434" cy="1036"/>
            </a:xfrm>
            <a:prstGeom prst="rect">
              <a:avLst/>
            </a:prstGeom>
            <a:solidFill>
              <a:srgbClr val="C6E7A4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2" name="Google Shape;492;p45"/>
            <p:cNvSpPr txBox="1"/>
            <p:nvPr/>
          </p:nvSpPr>
          <p:spPr>
            <a:xfrm>
              <a:off x="1511" y="5272"/>
              <a:ext cx="1274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slba</a:t>
              </a:r>
              <a:endParaRPr sz="24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93" name="Google Shape;493;p45"/>
            <p:cNvCxnSpPr>
              <a:stCxn id="492" idx="0"/>
            </p:cNvCxnSpPr>
            <p:nvPr/>
          </p:nvCxnSpPr>
          <p:spPr>
            <a:xfrm rot="10800000" flipH="1">
              <a:off x="2148" y="4672"/>
              <a:ext cx="300" cy="60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94" name="Google Shape;494;p45"/>
            <p:cNvSpPr/>
            <p:nvPr/>
          </p:nvSpPr>
          <p:spPr>
            <a:xfrm>
              <a:off x="11869" y="3471"/>
              <a:ext cx="3045" cy="1036"/>
            </a:xfrm>
            <a:prstGeom prst="rect">
              <a:avLst/>
            </a:prstGeom>
            <a:solidFill>
              <a:schemeClr val="accent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5" name="Google Shape;495;p45"/>
            <p:cNvSpPr txBox="1"/>
            <p:nvPr/>
          </p:nvSpPr>
          <p:spPr>
            <a:xfrm>
              <a:off x="11096" y="5272"/>
              <a:ext cx="2055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capacity</a:t>
              </a:r>
              <a:endParaRPr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96" name="Google Shape;496;p45"/>
            <p:cNvCxnSpPr>
              <a:stCxn id="495" idx="0"/>
            </p:cNvCxnSpPr>
            <p:nvPr/>
          </p:nvCxnSpPr>
          <p:spPr>
            <a:xfrm rot="10800000">
              <a:off x="11824" y="4672"/>
              <a:ext cx="300" cy="60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97" name="Google Shape;497;p45"/>
            <p:cNvSpPr txBox="1"/>
            <p:nvPr/>
          </p:nvSpPr>
          <p:spPr>
            <a:xfrm>
              <a:off x="14116" y="5272"/>
              <a:ext cx="1352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size</a:t>
              </a:r>
              <a:endParaRPr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98" name="Google Shape;498;p45"/>
            <p:cNvCxnSpPr>
              <a:stCxn id="497" idx="0"/>
            </p:cNvCxnSpPr>
            <p:nvPr/>
          </p:nvCxnSpPr>
          <p:spPr>
            <a:xfrm rot="10800000">
              <a:off x="14792" y="4672"/>
              <a:ext cx="0" cy="60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499" name="Google Shape;499;p45"/>
            <p:cNvSpPr txBox="1"/>
            <p:nvPr/>
          </p:nvSpPr>
          <p:spPr>
            <a:xfrm>
              <a:off x="7823" y="5272"/>
              <a:ext cx="2055" cy="7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wpointer</a:t>
              </a:r>
              <a:endParaRPr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500" name="Google Shape;500;p45"/>
            <p:cNvCxnSpPr>
              <a:stCxn id="499" idx="0"/>
            </p:cNvCxnSpPr>
            <p:nvPr/>
          </p:nvCxnSpPr>
          <p:spPr>
            <a:xfrm rot="10800000">
              <a:off x="8851" y="4372"/>
              <a:ext cx="0" cy="900"/>
            </a:xfrm>
            <a:prstGeom prst="straightConnector1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</a:gra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501" name="Google Shape;501;p45"/>
            <p:cNvSpPr/>
            <p:nvPr/>
          </p:nvSpPr>
          <p:spPr>
            <a:xfrm>
              <a:off x="8823" y="3471"/>
              <a:ext cx="3045" cy="103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02" name="Google Shape;502;p45"/>
          <p:cNvSpPr txBox="1"/>
          <p:nvPr/>
        </p:nvSpPr>
        <p:spPr>
          <a:xfrm>
            <a:off x="8661400" y="3320415"/>
            <a:ext cx="1611630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IO: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read(offset)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write(offset)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ioworker()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6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 Zone</a:t>
            </a:r>
            <a:endParaRPr lang="en-US"/>
          </a:p>
        </p:txBody>
      </p:sp>
      <p:sp>
        <p:nvSpPr>
          <p:cNvPr id="508" name="Google Shape;508;p46"/>
          <p:cNvSpPr/>
          <p:nvPr/>
        </p:nvSpPr>
        <p:spPr>
          <a:xfrm>
            <a:off x="1546225" y="2204085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959485" y="3347720"/>
            <a:ext cx="80899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slba</a:t>
            </a:r>
            <a:endParaRPr sz="240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0" name="Google Shape;510;p46"/>
          <p:cNvCxnSpPr>
            <a:stCxn id="509" idx="0"/>
          </p:cNvCxnSpPr>
          <p:nvPr/>
        </p:nvCxnSpPr>
        <p:spPr>
          <a:xfrm rot="10800000" flipH="1">
            <a:off x="1363980" y="2872220"/>
            <a:ext cx="182100" cy="4755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11" name="Google Shape;511;p46"/>
          <p:cNvSpPr/>
          <p:nvPr/>
        </p:nvSpPr>
        <p:spPr>
          <a:xfrm>
            <a:off x="2616835" y="2204085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2" name="Google Shape;512;p46"/>
          <p:cNvSpPr txBox="1"/>
          <p:nvPr/>
        </p:nvSpPr>
        <p:spPr>
          <a:xfrm>
            <a:off x="1854200" y="3347720"/>
            <a:ext cx="13049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capacity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3" name="Google Shape;513;p46"/>
          <p:cNvCxnSpPr>
            <a:stCxn id="512" idx="0"/>
          </p:cNvCxnSpPr>
          <p:nvPr/>
        </p:nvCxnSpPr>
        <p:spPr>
          <a:xfrm rot="10800000" flipH="1">
            <a:off x="2506663" y="2851820"/>
            <a:ext cx="93900" cy="4959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14" name="Google Shape;514;p46"/>
          <p:cNvSpPr txBox="1"/>
          <p:nvPr/>
        </p:nvSpPr>
        <p:spPr>
          <a:xfrm>
            <a:off x="3247390" y="3347720"/>
            <a:ext cx="85852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size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15" name="Google Shape;515;p46"/>
          <p:cNvCxnSpPr>
            <a:stCxn id="514" idx="0"/>
          </p:cNvCxnSpPr>
          <p:nvPr/>
        </p:nvCxnSpPr>
        <p:spPr>
          <a:xfrm rot="10800000">
            <a:off x="2985750" y="2872220"/>
            <a:ext cx="690900" cy="4755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16" name="Google Shape;516;p46"/>
          <p:cNvSpPr/>
          <p:nvPr/>
        </p:nvSpPr>
        <p:spPr>
          <a:xfrm>
            <a:off x="2962910" y="2204085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7" name="Google Shape;517;p46"/>
          <p:cNvSpPr/>
          <p:nvPr/>
        </p:nvSpPr>
        <p:spPr>
          <a:xfrm>
            <a:off x="4033520" y="2204085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8" name="Google Shape;518;p46"/>
          <p:cNvSpPr/>
          <p:nvPr/>
        </p:nvSpPr>
        <p:spPr>
          <a:xfrm>
            <a:off x="4379595" y="2204085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19" name="Google Shape;519;p46"/>
          <p:cNvSpPr/>
          <p:nvPr/>
        </p:nvSpPr>
        <p:spPr>
          <a:xfrm>
            <a:off x="5450205" y="2204085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0" name="Google Shape;520;p46"/>
          <p:cNvSpPr/>
          <p:nvPr/>
        </p:nvSpPr>
        <p:spPr>
          <a:xfrm>
            <a:off x="5796280" y="2204085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1" name="Google Shape;521;p46"/>
          <p:cNvSpPr/>
          <p:nvPr/>
        </p:nvSpPr>
        <p:spPr>
          <a:xfrm>
            <a:off x="6866890" y="2204085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2" name="Google Shape;522;p46"/>
          <p:cNvSpPr/>
          <p:nvPr/>
        </p:nvSpPr>
        <p:spPr>
          <a:xfrm>
            <a:off x="7218045" y="2204085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3" name="Google Shape;523;p46"/>
          <p:cNvSpPr/>
          <p:nvPr/>
        </p:nvSpPr>
        <p:spPr>
          <a:xfrm>
            <a:off x="8288655" y="2204085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4" name="Google Shape;524;p46"/>
          <p:cNvSpPr/>
          <p:nvPr/>
        </p:nvSpPr>
        <p:spPr>
          <a:xfrm>
            <a:off x="8634730" y="2204085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5" name="Google Shape;525;p46"/>
          <p:cNvSpPr/>
          <p:nvPr/>
        </p:nvSpPr>
        <p:spPr>
          <a:xfrm>
            <a:off x="9705340" y="2204085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9888855" y="3199130"/>
            <a:ext cx="80899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elba</a:t>
            </a:r>
            <a:endParaRPr sz="240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27" name="Google Shape;527;p46"/>
          <p:cNvCxnSpPr>
            <a:stCxn id="526" idx="0"/>
          </p:cNvCxnSpPr>
          <p:nvPr/>
        </p:nvCxnSpPr>
        <p:spPr>
          <a:xfrm rot="10800000">
            <a:off x="10047650" y="2872130"/>
            <a:ext cx="245700" cy="3270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ioworker: fill super zone </a:t>
            </a:r>
            <a:endParaRPr lang="en-US"/>
          </a:p>
        </p:txBody>
      </p:sp>
      <p:sp>
        <p:nvSpPr>
          <p:cNvPr id="533" name="Google Shape;533;p47"/>
          <p:cNvSpPr/>
          <p:nvPr/>
        </p:nvSpPr>
        <p:spPr>
          <a:xfrm>
            <a:off x="1196340" y="1101090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609600" y="2244725"/>
            <a:ext cx="80899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slba</a:t>
            </a:r>
            <a:endParaRPr sz="240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35" name="Google Shape;535;p47"/>
          <p:cNvCxnSpPr>
            <a:stCxn id="534" idx="0"/>
          </p:cNvCxnSpPr>
          <p:nvPr/>
        </p:nvCxnSpPr>
        <p:spPr>
          <a:xfrm rot="10800000" flipH="1">
            <a:off x="1014095" y="1769225"/>
            <a:ext cx="182100" cy="4755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6" name="Google Shape;536;p47"/>
          <p:cNvSpPr/>
          <p:nvPr/>
        </p:nvSpPr>
        <p:spPr>
          <a:xfrm>
            <a:off x="2266950" y="1101090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37" name="Google Shape;537;p47"/>
          <p:cNvSpPr txBox="1"/>
          <p:nvPr/>
        </p:nvSpPr>
        <p:spPr>
          <a:xfrm>
            <a:off x="1504315" y="2244725"/>
            <a:ext cx="1304925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capacity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38" name="Google Shape;538;p47"/>
          <p:cNvCxnSpPr>
            <a:stCxn id="537" idx="0"/>
          </p:cNvCxnSpPr>
          <p:nvPr/>
        </p:nvCxnSpPr>
        <p:spPr>
          <a:xfrm rot="10800000" flipH="1">
            <a:off x="2156778" y="1748825"/>
            <a:ext cx="93900" cy="4959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39" name="Google Shape;539;p47"/>
          <p:cNvSpPr txBox="1"/>
          <p:nvPr/>
        </p:nvSpPr>
        <p:spPr>
          <a:xfrm>
            <a:off x="2897505" y="2244725"/>
            <a:ext cx="85852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size</a:t>
            </a:r>
            <a:endParaRPr sz="24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40" name="Google Shape;540;p47"/>
          <p:cNvCxnSpPr>
            <a:stCxn id="539" idx="0"/>
          </p:cNvCxnSpPr>
          <p:nvPr/>
        </p:nvCxnSpPr>
        <p:spPr>
          <a:xfrm rot="10800000">
            <a:off x="2635865" y="1769225"/>
            <a:ext cx="690900" cy="4755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41" name="Google Shape;541;p47"/>
          <p:cNvSpPr/>
          <p:nvPr/>
        </p:nvSpPr>
        <p:spPr>
          <a:xfrm>
            <a:off x="2613025" y="1101090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3683635" y="1101090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3" name="Google Shape;543;p47"/>
          <p:cNvSpPr/>
          <p:nvPr/>
        </p:nvSpPr>
        <p:spPr>
          <a:xfrm>
            <a:off x="4029710" y="1101090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4" name="Google Shape;544;p47"/>
          <p:cNvSpPr/>
          <p:nvPr/>
        </p:nvSpPr>
        <p:spPr>
          <a:xfrm>
            <a:off x="5100320" y="1101090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5" name="Google Shape;545;p47"/>
          <p:cNvSpPr/>
          <p:nvPr/>
        </p:nvSpPr>
        <p:spPr>
          <a:xfrm>
            <a:off x="5446395" y="1101090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6" name="Google Shape;546;p47"/>
          <p:cNvSpPr/>
          <p:nvPr/>
        </p:nvSpPr>
        <p:spPr>
          <a:xfrm>
            <a:off x="6517005" y="1101090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7" name="Google Shape;547;p47"/>
          <p:cNvSpPr/>
          <p:nvPr/>
        </p:nvSpPr>
        <p:spPr>
          <a:xfrm>
            <a:off x="6868160" y="1101090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7938770" y="1101090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9" name="Google Shape;549;p47"/>
          <p:cNvSpPr/>
          <p:nvPr/>
        </p:nvSpPr>
        <p:spPr>
          <a:xfrm>
            <a:off x="8284845" y="1101090"/>
            <a:ext cx="1070610" cy="657860"/>
          </a:xfrm>
          <a:prstGeom prst="rect">
            <a:avLst/>
          </a:prstGeom>
          <a:solidFill>
            <a:srgbClr val="C6E7A4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0" name="Google Shape;550;p47"/>
          <p:cNvSpPr/>
          <p:nvPr/>
        </p:nvSpPr>
        <p:spPr>
          <a:xfrm>
            <a:off x="9355455" y="1101090"/>
            <a:ext cx="346075" cy="65786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1" name="Google Shape;551;p47"/>
          <p:cNvSpPr txBox="1"/>
          <p:nvPr/>
        </p:nvSpPr>
        <p:spPr>
          <a:xfrm>
            <a:off x="9538970" y="2096135"/>
            <a:ext cx="80899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elba</a:t>
            </a:r>
            <a:endParaRPr sz="240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552" name="Google Shape;552;p47"/>
          <p:cNvCxnSpPr>
            <a:stCxn id="551" idx="0"/>
          </p:cNvCxnSpPr>
          <p:nvPr/>
        </p:nvCxnSpPr>
        <p:spPr>
          <a:xfrm rot="10800000">
            <a:off x="9697765" y="1769135"/>
            <a:ext cx="245700" cy="327000"/>
          </a:xfrm>
          <a:prstGeom prst="straightConnector1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553" name="Google Shape;553;p47"/>
          <p:cNvSpPr/>
          <p:nvPr/>
        </p:nvSpPr>
        <p:spPr>
          <a:xfrm>
            <a:off x="1196340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4" name="Google Shape;554;p47"/>
          <p:cNvSpPr/>
          <p:nvPr/>
        </p:nvSpPr>
        <p:spPr>
          <a:xfrm>
            <a:off x="2613025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5" name="Google Shape;555;p47"/>
          <p:cNvSpPr/>
          <p:nvPr/>
        </p:nvSpPr>
        <p:spPr>
          <a:xfrm>
            <a:off x="4029710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5446395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7" name="Google Shape;557;p47"/>
          <p:cNvSpPr/>
          <p:nvPr/>
        </p:nvSpPr>
        <p:spPr>
          <a:xfrm>
            <a:off x="6868160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8284845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9" name="Google Shape;559;p47"/>
          <p:cNvSpPr/>
          <p:nvPr/>
        </p:nvSpPr>
        <p:spPr>
          <a:xfrm>
            <a:off x="1339850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0" name="Google Shape;560;p47"/>
          <p:cNvSpPr/>
          <p:nvPr/>
        </p:nvSpPr>
        <p:spPr>
          <a:xfrm>
            <a:off x="2756535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1" name="Google Shape;561;p47"/>
          <p:cNvSpPr/>
          <p:nvPr/>
        </p:nvSpPr>
        <p:spPr>
          <a:xfrm>
            <a:off x="4173220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5589905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3" name="Google Shape;563;p47"/>
          <p:cNvSpPr/>
          <p:nvPr/>
        </p:nvSpPr>
        <p:spPr>
          <a:xfrm>
            <a:off x="7011670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4" name="Google Shape;564;p47"/>
          <p:cNvSpPr/>
          <p:nvPr/>
        </p:nvSpPr>
        <p:spPr>
          <a:xfrm>
            <a:off x="8428355" y="1101090"/>
            <a:ext cx="143510" cy="657860"/>
          </a:xfrm>
          <a:prstGeom prst="rect">
            <a:avLst/>
          </a:prstGeom>
          <a:solidFill>
            <a:srgbClr val="FFCBBF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5" name="Google Shape;565;p47"/>
          <p:cNvSpPr txBox="1"/>
          <p:nvPr/>
        </p:nvSpPr>
        <p:spPr>
          <a:xfrm>
            <a:off x="609600" y="3094990"/>
            <a:ext cx="4805680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√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maximize opened zone count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√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increase write bandwidth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√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avoid the LBA holes between capacity and size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√"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leverage the step parameter of ioworker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6" name="Google Shape;566;p47"/>
          <p:cNvSpPr txBox="1"/>
          <p:nvPr/>
        </p:nvSpPr>
        <p:spPr>
          <a:xfrm>
            <a:off x="6517005" y="3094990"/>
            <a:ext cx="4617085" cy="1198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notes: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1. enough qdepth: 8*(physical zone count)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2. 100% write in one ioworker. Mixed read in another ioworker. 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67" name="Google Shape;567;p47"/>
          <p:cNvSpPr txBox="1"/>
          <p:nvPr/>
        </p:nvSpPr>
        <p:spPr>
          <a:xfrm>
            <a:off x="1186180" y="5017770"/>
            <a:ext cx="8950960" cy="92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def test_zns_write_super_zone_basic(nvme0n1, buf, qpair, </a:t>
            </a:r>
            <a:r>
              <a:rPr lang="en-US" sz="18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nzones</a:t>
            </a: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=1):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Zone(qpair, nvme0n1, 0, 0x4000*nzones).</a:t>
            </a:r>
            <a:r>
              <a:rPr lang="en-US" sz="18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reset</a:t>
            </a: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().\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       ioworker(io_size=32, io_count=384*nzones, </a:t>
            </a:r>
            <a:r>
              <a:rPr lang="en-US" sz="180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qdepth</a:t>
            </a:r>
            <a:r>
              <a:rPr lang="en-US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=8*nzones).start().close()</a:t>
            </a: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Values</a:t>
            </a:r>
            <a:endParaRPr lang="en-US"/>
          </a:p>
        </p:txBody>
      </p:sp>
      <p:pic>
        <p:nvPicPr>
          <p:cNvPr id="579" name="Google Shape;579;p49" descr="IMG_25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44650" y="1111885"/>
            <a:ext cx="1891665" cy="189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0" name="Google Shape;580;p49"/>
          <p:cNvSpPr txBox="1"/>
          <p:nvPr/>
        </p:nvSpPr>
        <p:spPr>
          <a:xfrm>
            <a:off x="1644650" y="2731770"/>
            <a:ext cx="28892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Ecosystem</a:t>
            </a:r>
            <a:endParaRPr sz="240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81" name="Google Shape;581;p49" descr="IMG_25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154295" y="1446530"/>
            <a:ext cx="1222375" cy="1222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82" name="Google Shape;582;p49"/>
          <p:cNvSpPr txBox="1"/>
          <p:nvPr/>
        </p:nvSpPr>
        <p:spPr>
          <a:xfrm>
            <a:off x="8587105" y="5899785"/>
            <a:ext cx="201803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Service</a:t>
            </a:r>
            <a:endParaRPr sz="240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3" name="Google Shape;583;p49"/>
          <p:cNvSpPr txBox="1"/>
          <p:nvPr/>
        </p:nvSpPr>
        <p:spPr>
          <a:xfrm>
            <a:off x="4799330" y="5899785"/>
            <a:ext cx="300101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Performance</a:t>
            </a:r>
            <a:endParaRPr sz="240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4" name="Google Shape;584;p49"/>
          <p:cNvSpPr txBox="1"/>
          <p:nvPr/>
        </p:nvSpPr>
        <p:spPr>
          <a:xfrm>
            <a:off x="8206105" y="2731770"/>
            <a:ext cx="326390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Expendability</a:t>
            </a:r>
            <a:endParaRPr sz="240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1706880" y="5899785"/>
            <a:ext cx="256794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Hardware</a:t>
            </a:r>
            <a:endParaRPr sz="240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86" name="Google Shape;586;p49"/>
          <p:cNvSpPr txBox="1"/>
          <p:nvPr/>
        </p:nvSpPr>
        <p:spPr>
          <a:xfrm>
            <a:off x="5154295" y="2731770"/>
            <a:ext cx="199898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70C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Scripts</a:t>
            </a:r>
            <a:endParaRPr sz="2400">
              <a:solidFill>
                <a:srgbClr val="0070C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87" name="Google Shape;587;p49"/>
          <p:cNvPicPr preferRelativeResize="0"/>
          <p:nvPr/>
        </p:nvPicPr>
        <p:blipFill rotWithShape="1">
          <a:blip r:embed="rId3"/>
          <a:srcRect l="47652" t="25223" r="1651" b="1947"/>
          <a:stretch>
            <a:fillRect/>
          </a:stretch>
        </p:blipFill>
        <p:spPr>
          <a:xfrm>
            <a:off x="5047615" y="4349750"/>
            <a:ext cx="1435735" cy="147447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88" name="Google Shape;588;p4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071485" y="1446530"/>
            <a:ext cx="2462530" cy="12230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89" name="Google Shape;589;p49"/>
          <p:cNvPicPr preferRelativeResize="0"/>
          <p:nvPr/>
        </p:nvPicPr>
        <p:blipFill rotWithShape="1">
          <a:blip r:embed="rId5"/>
          <a:srcRect l="11130" t="56371" r="16394"/>
          <a:stretch>
            <a:fillRect/>
          </a:stretch>
        </p:blipFill>
        <p:spPr>
          <a:xfrm>
            <a:off x="1546860" y="4592320"/>
            <a:ext cx="2087880" cy="1231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90" name="Google Shape;590;p49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206105" y="4389120"/>
            <a:ext cx="2192655" cy="1435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/>
          <p:nvPr/>
        </p:nvSpPr>
        <p:spPr>
          <a:xfrm>
            <a:off x="4801235" y="4618990"/>
            <a:ext cx="6677660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>
                <a:solidFill>
                  <a:srgbClr val="00B0F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Thanks!</a:t>
            </a:r>
            <a:endParaRPr sz="9600" b="1">
              <a:solidFill>
                <a:srgbClr val="00B0F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6" name="Google Shape;596;p50" descr="Picture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78560" y="1276350"/>
            <a:ext cx="6096000" cy="154241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50"/>
          <p:cNvSpPr txBox="1"/>
          <p:nvPr/>
        </p:nvSpPr>
        <p:spPr>
          <a:xfrm>
            <a:off x="3465830" y="4019550"/>
            <a:ext cx="8013065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2"/>
              </a:rPr>
              <a:t>http://pynv.me/3/</a:t>
            </a:r>
            <a:endParaRPr sz="3200">
              <a:solidFill>
                <a:schemeClr val="dk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Experience in a Startup: dnvme</a:t>
            </a:r>
            <a:endParaRPr lang="en-US"/>
          </a:p>
        </p:txBody>
      </p:sp>
      <p:sp>
        <p:nvSpPr>
          <p:cNvPr id="130" name="Google Shape;130;p5"/>
          <p:cNvSpPr txBox="1"/>
          <p:nvPr>
            <p:ph type="body" idx="1"/>
          </p:nvPr>
        </p:nvSpPr>
        <p:spPr>
          <a:xfrm>
            <a:off x="609600" y="1630045"/>
            <a:ext cx="5885815" cy="449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/>
              <a:t>dnvme: @2015</a:t>
            </a:r>
            <a:endParaRPr sz="28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wrap with python in userspace</a:t>
            </a:r>
            <a:endParaRPr sz="20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functional tests</a:t>
            </a:r>
            <a:endParaRPr sz="20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integrited with Jenkins</a:t>
            </a:r>
            <a:endParaRPr sz="20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firmware engineers develop scripts</a:t>
            </a:r>
            <a:endParaRPr sz="2000"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/>
              <a:t>PASS IOL test on the first try</a:t>
            </a:r>
            <a:endParaRPr sz="2450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sz="2800"/>
          </a:p>
          <a:p>
            <a:pPr marL="742950" lvl="1" indent="-149860" algn="l" rtl="0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2135"/>
              <a:buFont typeface="Arial" panose="020B0604020202020204"/>
              <a:buNone/>
            </a:pPr>
            <a:endParaRPr sz="2135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</a:pPr>
            <a:endParaRPr sz="2800"/>
          </a:p>
        </p:txBody>
      </p:sp>
      <p:sp>
        <p:nvSpPr>
          <p:cNvPr id="131" name="Google Shape;131;p5"/>
          <p:cNvSpPr/>
          <p:nvPr/>
        </p:nvSpPr>
        <p:spPr>
          <a:xfrm>
            <a:off x="6400800" y="1630045"/>
            <a:ext cx="5181600" cy="449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challenges: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low performance: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IOPS, latency, consistency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test efficiency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stress tests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maintainness: kernel module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function coverage: PRP, ...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GPL License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dnvme is good at NVMe test, but in-efficient on SSD test. 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7120" y="3662045"/>
            <a:ext cx="2332990" cy="27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Born for NVMe: SPDK</a:t>
            </a:r>
            <a:endParaRPr lang="en-US"/>
          </a:p>
        </p:txBody>
      </p:sp>
      <p:sp>
        <p:nvSpPr>
          <p:cNvPr id="138" name="Google Shape;138;p6"/>
          <p:cNvSpPr/>
          <p:nvPr/>
        </p:nvSpPr>
        <p:spPr>
          <a:xfrm>
            <a:off x="6400800" y="1630045"/>
            <a:ext cx="5181600" cy="449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meet challenges: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low performance: 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IOPS, latency, consistency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test efficiency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stress tests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maintainness: kernel module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function coverage: PRP, ...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BSD License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09600" y="1630045"/>
            <a:ext cx="5885815" cy="4497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SPDK is open from 2016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super high performance: 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10M IOPS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user space application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based on DPDK environment, which abstracts low-level resources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PCIe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430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memory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0" name="Google Shape;140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07055" y="3668395"/>
            <a:ext cx="3657600" cy="245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SDC2020</a:t>
            </a:r>
            <a:endParaRPr lang="en-US"/>
          </a:p>
        </p:txBody>
      </p:sp>
      <p:sp>
        <p:nvSpPr>
          <p:cNvPr id="146" name="Google Shape;146;p7"/>
          <p:cNvSpPr txBox="1"/>
          <p:nvPr/>
        </p:nvSpPr>
        <p:spPr>
          <a:xfrm>
            <a:off x="609600" y="6358890"/>
            <a:ext cx="72326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sng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  <a:hlinkClick r:id="rId1"/>
              </a:rPr>
              <a:t>https://www.youtube.com/watch?v=Yoru7vzVyL8</a:t>
            </a:r>
            <a:endParaRPr sz="1800" u="sng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  <a:hlinkClick r:id="rId1"/>
            </a:endParaRPr>
          </a:p>
        </p:txBody>
      </p:sp>
      <p:pic>
        <p:nvPicPr>
          <p:cNvPr id="147" name="Google Shape;147;p7" descr="IMG_5981"/>
          <p:cNvPicPr preferRelativeResize="0"/>
          <p:nvPr/>
        </p:nvPicPr>
        <p:blipFill rotWithShape="1">
          <a:blip r:embed="rId2"/>
          <a:srcRect r="31823" b="28742"/>
          <a:stretch>
            <a:fillRect/>
          </a:stretch>
        </p:blipFill>
        <p:spPr>
          <a:xfrm>
            <a:off x="609600" y="902970"/>
            <a:ext cx="9279890" cy="545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ctrTitle"/>
          </p:nvPr>
        </p:nvSpPr>
        <p:spPr>
          <a:xfrm>
            <a:off x="2063751" y="1701800"/>
            <a:ext cx="9211733" cy="108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Design</a:t>
            </a:r>
            <a:endParaRPr sz="4800"/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06285" y="4018280"/>
            <a:ext cx="5078730" cy="128841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/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SPDK</a:t>
            </a:r>
            <a:endParaRPr lang="en-US"/>
          </a:p>
        </p:txBody>
      </p:sp>
      <p:pic>
        <p:nvPicPr>
          <p:cNvPr id="159" name="Google Shape;159;p9"/>
          <p:cNvPicPr preferRelativeResize="0"/>
          <p:nvPr/>
        </p:nvPicPr>
        <p:blipFill rotWithShape="1">
          <a:blip r:embed="rId1"/>
          <a:srcRect b="21784"/>
          <a:stretch>
            <a:fillRect/>
          </a:stretch>
        </p:blipFill>
        <p:spPr>
          <a:xfrm>
            <a:off x="404707" y="1588770"/>
            <a:ext cx="10430933" cy="4792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9"/>
          <p:cNvSpPr/>
          <p:nvPr/>
        </p:nvSpPr>
        <p:spPr>
          <a:xfrm>
            <a:off x="3381587" y="5418243"/>
            <a:ext cx="1320800" cy="673100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  <a:ln w="4445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6088</Words>
  <Application>WPS Presentation</Application>
  <PresentationFormat/>
  <Paragraphs>536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SimSun</vt:lpstr>
      <vt:lpstr>Wingdings</vt:lpstr>
      <vt:lpstr>Arial</vt:lpstr>
      <vt:lpstr>SimSun</vt:lpstr>
      <vt:lpstr>汉仪书宋二KW</vt:lpstr>
      <vt:lpstr>Calibri</vt:lpstr>
      <vt:lpstr>Helvetica Neue</vt:lpstr>
      <vt:lpstr>Tahoma</vt:lpstr>
      <vt:lpstr>Microsoft YaHei</vt:lpstr>
      <vt:lpstr>汉仪旗黑</vt:lpstr>
      <vt:lpstr>Arial Unicode MS</vt:lpstr>
      <vt:lpstr>SimSun</vt:lpstr>
      <vt:lpstr>Gear Drives</vt:lpstr>
      <vt:lpstr>PowerPoint 演示文稿</vt:lpstr>
      <vt:lpstr>Requirement</vt:lpstr>
      <vt:lpstr>Changes in SSD</vt:lpstr>
      <vt:lpstr>Agile Testing</vt:lpstr>
      <vt:lpstr>Experience in a Startup: dnvme</vt:lpstr>
      <vt:lpstr>Born for NVMe: SPDK</vt:lpstr>
      <vt:lpstr>SDC2020</vt:lpstr>
      <vt:lpstr>Design</vt:lpstr>
      <vt:lpstr>SPDK</vt:lpstr>
      <vt:lpstr>SPDK/DPDK</vt:lpstr>
      <vt:lpstr>Performance</vt:lpstr>
      <vt:lpstr>Performance: latency</vt:lpstr>
      <vt:lpstr>Performance: design</vt:lpstr>
      <vt:lpstr>Architecture</vt:lpstr>
      <vt:lpstr>psd: Python Space Driver</vt:lpstr>
      <vt:lpstr>Open Ecosystem</vt:lpstr>
      <vt:lpstr>Flexible Hardware Configuration</vt:lpstr>
      <vt:lpstr>Install and Test</vt:lpstr>
      <vt:lpstr>Scripts</vt:lpstr>
      <vt:lpstr>Test Scripts</vt:lpstr>
      <vt:lpstr>Test Scripts: dirty power cycle</vt:lpstr>
      <vt:lpstr>Features</vt:lpstr>
      <vt:lpstr>Test Scripts: 3 ways of sending IO</vt:lpstr>
      <vt:lpstr>Test Scripts: multiprocessing</vt:lpstr>
      <vt:lpstr>Test Scripts: power related</vt:lpstr>
      <vt:lpstr>Test Scripts: NVMe initialization for WRR</vt:lpstr>
      <vt:lpstr>Test Scripts: error code </vt:lpstr>
      <vt:lpstr>ioworker</vt:lpstr>
      <vt:lpstr>ioworker: Parameters</vt:lpstr>
      <vt:lpstr>ioworker: Python API</vt:lpstr>
      <vt:lpstr>ioworker: Gallery</vt:lpstr>
      <vt:lpstr>Features</vt:lpstr>
      <vt:lpstr>vPower to ON and OFF</vt:lpstr>
      <vt:lpstr>vAnalyzer</vt:lpstr>
      <vt:lpstr>vTracer: IO Recorder and Replayer</vt:lpstr>
      <vt:lpstr>vTracer: Demo</vt:lpstr>
      <vt:lpstr>vRunner: Mass Deploy</vt:lpstr>
      <vt:lpstr>Services</vt:lpstr>
      <vt:lpstr>Quality: test of the test infrastructure</vt:lpstr>
      <vt:lpstr>Services</vt:lpstr>
      <vt:lpstr>GYTech 耕耘科技</vt:lpstr>
      <vt:lpstr>HMB example</vt:lpstr>
      <vt:lpstr>Conformance Test Scripts</vt:lpstr>
      <vt:lpstr>Enterprise Edition</vt:lpstr>
      <vt:lpstr>Zone Class</vt:lpstr>
      <vt:lpstr>Super Zone</vt:lpstr>
      <vt:lpstr>ioworker: fill super zone </vt:lpstr>
      <vt:lpstr>Values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cranechu</dc:creator>
  <cp:lastModifiedBy>储鹤</cp:lastModifiedBy>
  <cp:revision>1</cp:revision>
  <dcterms:created xsi:type="dcterms:W3CDTF">2022-07-28T01:17:50Z</dcterms:created>
  <dcterms:modified xsi:type="dcterms:W3CDTF">2022-07-28T01:17:50Z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1033-3.9.4.6407</vt:lpwstr>
  </property>
  <property fmtid="{D5CDD505-2E9C-101B-9397-08002B2CF9AE}" pid="3" name="ICV">
    <vt:lpwstr>88B2229AD5FD484F814C51148E7AE8F3</vt:lpwstr>
  </property>
</Properties>
</file>